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Lst>
  <p:sldSz cx="18288000" cy="10287000"/>
  <p:notesSz cx="6858000" cy="9144000"/>
  <p:embeddedFontLst>
    <p:embeddedFont>
      <p:font typeface="Oswald" charset="1" panose="00000500000000000000"/>
      <p:regular r:id="rId90"/>
    </p:embeddedFont>
    <p:embeddedFont>
      <p:font typeface="Oswald Bold" charset="1" panose="00000800000000000000"/>
      <p:regular r:id="rId91"/>
    </p:embeddedFont>
    <p:embeddedFont>
      <p:font typeface="Montserrat Classic Bold" charset="1" panose="00000800000000000000"/>
      <p:regular r:id="rId92"/>
    </p:embeddedFont>
    <p:embeddedFont>
      <p:font typeface="DM Sans" charset="1" panose="00000000000000000000"/>
      <p:regular r:id="rId93"/>
    </p:embeddedFont>
    <p:embeddedFont>
      <p:font typeface="DM Sans Bold" charset="1" panose="00000000000000000000"/>
      <p:regular r:id="rId94"/>
    </p:embeddedFont>
    <p:embeddedFont>
      <p:font typeface="DM Sans Italics" charset="1" panose="00000000000000000000"/>
      <p:regular r:id="rId95"/>
    </p:embeddedFont>
    <p:embeddedFont>
      <p:font typeface="Open Sauce" charset="1" panose="00000500000000000000"/>
      <p:regular r:id="rId96"/>
    </p:embeddedFont>
    <p:embeddedFont>
      <p:font typeface="Montserrat Light" charset="1" panose="00000400000000000000"/>
      <p:regular r:id="rId97"/>
    </p:embeddedFont>
    <p:embeddedFont>
      <p:font typeface="Montserrat Light Bold" charset="1" panose="00000800000000000000"/>
      <p:regular r:id="rId9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slides/slide71.xml" Type="http://schemas.openxmlformats.org/officeDocument/2006/relationships/slide"/><Relationship Id="rId77" Target="slides/slide72.xml" Type="http://schemas.openxmlformats.org/officeDocument/2006/relationships/slide"/><Relationship Id="rId78" Target="slides/slide73.xml" Type="http://schemas.openxmlformats.org/officeDocument/2006/relationships/slide"/><Relationship Id="rId79" Target="slides/slide74.xml" Type="http://schemas.openxmlformats.org/officeDocument/2006/relationships/slide"/><Relationship Id="rId8" Target="slides/slide3.xml" Type="http://schemas.openxmlformats.org/officeDocument/2006/relationships/slide"/><Relationship Id="rId80" Target="slides/slide75.xml" Type="http://schemas.openxmlformats.org/officeDocument/2006/relationships/slide"/><Relationship Id="rId81" Target="slides/slide76.xml" Type="http://schemas.openxmlformats.org/officeDocument/2006/relationships/slide"/><Relationship Id="rId82" Target="slides/slide77.xml" Type="http://schemas.openxmlformats.org/officeDocument/2006/relationships/slide"/><Relationship Id="rId83" Target="slides/slide78.xml" Type="http://schemas.openxmlformats.org/officeDocument/2006/relationships/slide"/><Relationship Id="rId84" Target="slides/slide79.xml" Type="http://schemas.openxmlformats.org/officeDocument/2006/relationships/slide"/><Relationship Id="rId85" Target="slides/slide80.xml" Type="http://schemas.openxmlformats.org/officeDocument/2006/relationships/slide"/><Relationship Id="rId86" Target="slides/slide81.xml" Type="http://schemas.openxmlformats.org/officeDocument/2006/relationships/slide"/><Relationship Id="rId87" Target="slides/slide82.xml" Type="http://schemas.openxmlformats.org/officeDocument/2006/relationships/slide"/><Relationship Id="rId88" Target="slides/slide83.xml" Type="http://schemas.openxmlformats.org/officeDocument/2006/relationships/slide"/><Relationship Id="rId89" Target="slides/slide84.xml" Type="http://schemas.openxmlformats.org/officeDocument/2006/relationships/slide"/><Relationship Id="rId9" Target="slides/slide4.xml" Type="http://schemas.openxmlformats.org/officeDocument/2006/relationships/slide"/><Relationship Id="rId90" Target="fonts/font90.fntdata" Type="http://schemas.openxmlformats.org/officeDocument/2006/relationships/font"/><Relationship Id="rId91" Target="fonts/font91.fntdata" Type="http://schemas.openxmlformats.org/officeDocument/2006/relationships/font"/><Relationship Id="rId92" Target="fonts/font92.fntdata" Type="http://schemas.openxmlformats.org/officeDocument/2006/relationships/font"/><Relationship Id="rId93" Target="fonts/font93.fntdata" Type="http://schemas.openxmlformats.org/officeDocument/2006/relationships/font"/><Relationship Id="rId94" Target="fonts/font94.fntdata" Type="http://schemas.openxmlformats.org/officeDocument/2006/relationships/font"/><Relationship Id="rId95" Target="fonts/font95.fntdata" Type="http://schemas.openxmlformats.org/officeDocument/2006/relationships/font"/><Relationship Id="rId96" Target="fonts/font96.fntdata" Type="http://schemas.openxmlformats.org/officeDocument/2006/relationships/font"/><Relationship Id="rId97" Target="fonts/font97.fntdata" Type="http://schemas.openxmlformats.org/officeDocument/2006/relationships/font"/><Relationship Id="rId98" Target="fonts/font98.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38.png" Type="http://schemas.openxmlformats.org/officeDocument/2006/relationships/image"/><Relationship Id="rId6" Target="../media/image3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40.png" Type="http://schemas.openxmlformats.org/officeDocument/2006/relationships/image"/><Relationship Id="rId6" Target="../media/image4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42.png" Type="http://schemas.openxmlformats.org/officeDocument/2006/relationships/image"/><Relationship Id="rId6" Target="../media/image4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44.png" Type="http://schemas.openxmlformats.org/officeDocument/2006/relationships/image"/><Relationship Id="rId6" Target="../media/image45.png" Type="http://schemas.openxmlformats.org/officeDocument/2006/relationships/image"/><Relationship Id="rId7" Target="../media/image46.png" Type="http://schemas.openxmlformats.org/officeDocument/2006/relationships/image"/><Relationship Id="rId8" Target="../media/image47.png" Type="http://schemas.openxmlformats.org/officeDocument/2006/relationships/image"/><Relationship Id="rId9" Target="../media/image4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4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50.png" Type="http://schemas.openxmlformats.org/officeDocument/2006/relationships/image"/><Relationship Id="rId6" Target="../media/image5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52.png" Type="http://schemas.openxmlformats.org/officeDocument/2006/relationships/image"/><Relationship Id="rId6" Target="../media/image5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54.png" Type="http://schemas.openxmlformats.org/officeDocument/2006/relationships/image"/><Relationship Id="rId6" Target="../media/image5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56.png" Type="http://schemas.openxmlformats.org/officeDocument/2006/relationships/image"/><Relationship Id="rId6" Target="../media/image5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58.png" Type="http://schemas.openxmlformats.org/officeDocument/2006/relationships/image"/><Relationship Id="rId6" Target="../media/image59.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60.png" Type="http://schemas.openxmlformats.org/officeDocument/2006/relationships/image"/><Relationship Id="rId6" Target="../media/image6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62.png" Type="http://schemas.openxmlformats.org/officeDocument/2006/relationships/image"/><Relationship Id="rId6" Target="../media/image63.png" Type="http://schemas.openxmlformats.org/officeDocument/2006/relationships/image"/><Relationship Id="rId7" Target="../media/image64.png" Type="http://schemas.openxmlformats.org/officeDocument/2006/relationships/image"/><Relationship Id="rId8" Target="../media/image65.png" Type="http://schemas.openxmlformats.org/officeDocument/2006/relationships/image"/><Relationship Id="rId9" Target="../media/image6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67.png" Type="http://schemas.openxmlformats.org/officeDocument/2006/relationships/image"/><Relationship Id="rId6" Target="../media/image68.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69.png" Type="http://schemas.openxmlformats.org/officeDocument/2006/relationships/image"/><Relationship Id="rId6" Target="../media/image70.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71.png" Type="http://schemas.openxmlformats.org/officeDocument/2006/relationships/image"/><Relationship Id="rId6" Target="../media/image72.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73.png" Type="http://schemas.openxmlformats.org/officeDocument/2006/relationships/image"/><Relationship Id="rId6" Target="../media/image74.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jpeg" Type="http://schemas.openxmlformats.org/officeDocument/2006/relationships/image"/><Relationship Id="rId2" Target="../media/image1.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2.png" Type="http://schemas.openxmlformats.org/officeDocument/2006/relationships/image"/><Relationship Id="rId9" Target="../media/image3.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75.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76.png" Type="http://schemas.openxmlformats.org/officeDocument/2006/relationships/image"/><Relationship Id="rId6" Target="../media/image77.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78.png" Type="http://schemas.openxmlformats.org/officeDocument/2006/relationships/image"/><Relationship Id="rId6" Target="../media/image79.png" Type="http://schemas.openxmlformats.org/officeDocument/2006/relationships/image"/><Relationship Id="rId7" Target="../media/image80.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81.png" Type="http://schemas.openxmlformats.org/officeDocument/2006/relationships/image"/><Relationship Id="rId6" Target="../media/image82.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83.png" Type="http://schemas.openxmlformats.org/officeDocument/2006/relationships/image"/><Relationship Id="rId6" Target="../media/image84.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85.png" Type="http://schemas.openxmlformats.org/officeDocument/2006/relationships/image"/><Relationship Id="rId6" Target="../media/image86.png" Type="http://schemas.openxmlformats.org/officeDocument/2006/relationships/image"/><Relationship Id="rId7" Target="../media/image87.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88.png" Type="http://schemas.openxmlformats.org/officeDocument/2006/relationships/image"/><Relationship Id="rId6" Target="../media/image89.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90.jpeg" Type="http://schemas.openxmlformats.org/officeDocument/2006/relationships/image"/><Relationship Id="rId6" Target="../media/image91.jpeg" Type="http://schemas.openxmlformats.org/officeDocument/2006/relationships/image"/><Relationship Id="rId7" Target="../media/image92.jpe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9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jpeg" Type="http://schemas.openxmlformats.org/officeDocument/2006/relationships/image"/><Relationship Id="rId11" Target="../media/image17.jpeg" Type="http://schemas.openxmlformats.org/officeDocument/2006/relationships/image"/><Relationship Id="rId12" Target="../media/image18.jpeg" Type="http://schemas.openxmlformats.org/officeDocument/2006/relationships/image"/><Relationship Id="rId2" Target="../media/image1.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2.png" Type="http://schemas.openxmlformats.org/officeDocument/2006/relationships/image"/><Relationship Id="rId9" Target="../media/image3.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94.jpe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95.jpeg" Type="http://schemas.openxmlformats.org/officeDocument/2006/relationships/image"/><Relationship Id="rId6" Target="../media/image96.jpeg" Type="http://schemas.openxmlformats.org/officeDocument/2006/relationships/image"/><Relationship Id="rId7" Target="../media/image97.jpeg" Type="http://schemas.openxmlformats.org/officeDocument/2006/relationships/image"/><Relationship Id="rId8" Target="../media/image98.jpe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99.jpeg" Type="http://schemas.openxmlformats.org/officeDocument/2006/relationships/image"/><Relationship Id="rId6" Target="../media/image100.jpeg" Type="http://schemas.openxmlformats.org/officeDocument/2006/relationships/image"/><Relationship Id="rId7" Target="../media/image101.jpe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102.jpeg" Type="http://schemas.openxmlformats.org/officeDocument/2006/relationships/image"/><Relationship Id="rId6" Target="../media/image103.jpeg" Type="http://schemas.openxmlformats.org/officeDocument/2006/relationships/image"/><Relationship Id="rId7" Target="../media/image104.jpe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105.jpeg" Type="http://schemas.openxmlformats.org/officeDocument/2006/relationships/image"/><Relationship Id="rId6" Target="../media/image106.jpe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107.jpeg" Type="http://schemas.openxmlformats.org/officeDocument/2006/relationships/image"/><Relationship Id="rId6" Target="../media/image108.jpeg" Type="http://schemas.openxmlformats.org/officeDocument/2006/relationships/image"/><Relationship Id="rId7" Target="../media/image109.jpe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110.jpeg" Type="http://schemas.openxmlformats.org/officeDocument/2006/relationships/image"/><Relationship Id="rId6" Target="../media/image111.jpe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112.jpeg" Type="http://schemas.openxmlformats.org/officeDocument/2006/relationships/image"/><Relationship Id="rId6" Target="../media/image113.jpe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114.jpeg" Type="http://schemas.openxmlformats.org/officeDocument/2006/relationships/image"/><Relationship Id="rId6" Target="../media/image115.jpe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116.jpeg" Type="http://schemas.openxmlformats.org/officeDocument/2006/relationships/image"/><Relationship Id="rId6" Target="../media/image117.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2.png" Type="http://schemas.openxmlformats.org/officeDocument/2006/relationships/image"/><Relationship Id="rId9" Target="../media/image3.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118.jpeg" Type="http://schemas.openxmlformats.org/officeDocument/2006/relationships/image"/><Relationship Id="rId6" Target="../media/image119.jpe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120.jpeg" Type="http://schemas.openxmlformats.org/officeDocument/2006/relationships/image"/><Relationship Id="rId6" Target="../media/image121.jpeg" Type="http://schemas.openxmlformats.org/officeDocument/2006/relationships/image"/><Relationship Id="rId7" Target="../media/image122.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123.jpeg" Type="http://schemas.openxmlformats.org/officeDocument/2006/relationships/image"/><Relationship Id="rId6" Target="../media/image124.jpe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125.jpeg" Type="http://schemas.openxmlformats.org/officeDocument/2006/relationships/image"/><Relationship Id="rId6" Target="../media/image126.jpe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127.jpeg" Type="http://schemas.openxmlformats.org/officeDocument/2006/relationships/image"/><Relationship Id="rId6" Target="../media/image128.jpeg" Type="http://schemas.openxmlformats.org/officeDocument/2006/relationships/image"/><Relationship Id="rId7" Target="../media/image129.jpe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130.jpeg" Type="http://schemas.openxmlformats.org/officeDocument/2006/relationships/image"/><Relationship Id="rId6" Target="../media/image131.jpe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132.jpe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133.jpeg" Type="http://schemas.openxmlformats.org/officeDocument/2006/relationships/image"/><Relationship Id="rId6" Target="../media/image134.jpeg" Type="http://schemas.openxmlformats.org/officeDocument/2006/relationships/image"/><Relationship Id="rId7" Target="../media/image135.jpe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136.jpe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137.jpeg" Type="http://schemas.openxmlformats.org/officeDocument/2006/relationships/image"/><Relationship Id="rId6" Target="../media/image138.jpeg" Type="http://schemas.openxmlformats.org/officeDocument/2006/relationships/image"/><Relationship Id="rId7" Target="../media/image139.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7.png" Type="http://schemas.openxmlformats.org/officeDocument/2006/relationships/image"/><Relationship Id="rId12" Target="../media/image28.svg" Type="http://schemas.openxmlformats.org/officeDocument/2006/relationships/image"/><Relationship Id="rId13" Target="../media/image2.png" Type="http://schemas.openxmlformats.org/officeDocument/2006/relationships/image"/><Relationship Id="rId14" Target="../media/image3.svg" Type="http://schemas.openxmlformats.org/officeDocument/2006/relationships/image"/><Relationship Id="rId2" Target="../media/image1.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140.jpe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141.jpeg" Type="http://schemas.openxmlformats.org/officeDocument/2006/relationships/image"/><Relationship Id="rId6" Target="../media/image142.jpe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143.jpeg" Type="http://schemas.openxmlformats.org/officeDocument/2006/relationships/image"/><Relationship Id="rId6" Target="../media/image144.jpe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145.jpe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146.jpeg" Type="http://schemas.openxmlformats.org/officeDocument/2006/relationships/image"/><Relationship Id="rId6" Target="../media/image147.jpeg" Type="http://schemas.openxmlformats.org/officeDocument/2006/relationships/image"/><Relationship Id="rId7" Target="../media/image148.jpe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149.jpe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150.jpeg" Type="http://schemas.openxmlformats.org/officeDocument/2006/relationships/image"/><Relationship Id="rId6" Target="../media/image151.jpeg" Type="http://schemas.openxmlformats.org/officeDocument/2006/relationships/image"/><Relationship Id="rId7" Target="../media/image152.jpeg" Type="http://schemas.openxmlformats.org/officeDocument/2006/relationships/image"/><Relationship Id="rId8" Target="../media/image153.jpe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154.jpeg" Type="http://schemas.openxmlformats.org/officeDocument/2006/relationships/image"/><Relationship Id="rId6" Target="../media/image155.jpe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156.jpeg" Type="http://schemas.openxmlformats.org/officeDocument/2006/relationships/image"/><Relationship Id="rId6" Target="../media/image157.jpe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158.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159.jpe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160.jpeg" Type="http://schemas.openxmlformats.org/officeDocument/2006/relationships/image"/><Relationship Id="rId6" Target="../media/image161.jpeg" Type="http://schemas.openxmlformats.org/officeDocument/2006/relationships/image"/></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162.jpeg" Type="http://schemas.openxmlformats.org/officeDocument/2006/relationships/image"/><Relationship Id="rId6" Target="../media/image163.jpeg" Type="http://schemas.openxmlformats.org/officeDocument/2006/relationships/image"/></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164.png" Type="http://schemas.openxmlformats.org/officeDocument/2006/relationships/image"/><Relationship Id="rId6" Target="../media/image165.jpeg" Type="http://schemas.openxmlformats.org/officeDocument/2006/relationships/image"/></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166.jpeg" Type="http://schemas.openxmlformats.org/officeDocument/2006/relationships/image"/><Relationship Id="rId6" Target="../media/image167.jpeg" Type="http://schemas.openxmlformats.org/officeDocument/2006/relationships/image"/></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168.jpeg" Type="http://schemas.openxmlformats.org/officeDocument/2006/relationships/image"/><Relationship Id="rId6" Target="../media/image169.jpeg" Type="http://schemas.openxmlformats.org/officeDocument/2006/relationships/image"/></Relationships>
</file>

<file path=ppt/slides/_rels/slide7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170.jpeg" Type="http://schemas.openxmlformats.org/officeDocument/2006/relationships/image"/></Relationships>
</file>

<file path=ppt/slides/_rels/slide7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171.jpeg" Type="http://schemas.openxmlformats.org/officeDocument/2006/relationships/image"/></Relationships>
</file>

<file path=ppt/slides/_rels/slide7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172.jpeg" Type="http://schemas.openxmlformats.org/officeDocument/2006/relationships/image"/></Relationships>
</file>

<file path=ppt/slides/_rels/slide7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173.jpeg" Type="http://schemas.openxmlformats.org/officeDocument/2006/relationships/image"/><Relationship Id="rId6" Target="../media/image174.jpeg" Type="http://schemas.openxmlformats.org/officeDocument/2006/relationships/image"/><Relationship Id="rId7" Target="../media/image175.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35.jpeg" Type="http://schemas.openxmlformats.org/officeDocument/2006/relationships/image"/></Relationships>
</file>

<file path=ppt/slides/_rels/slide8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76.png" Type="http://schemas.openxmlformats.org/officeDocument/2006/relationships/image"/><Relationship Id="rId6" Target="../media/image177.svg" Type="http://schemas.openxmlformats.org/officeDocument/2006/relationships/image"/></Relationships>
</file>

<file path=ppt/slides/_rels/slide8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8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8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4.png" Type="http://schemas.openxmlformats.org/officeDocument/2006/relationships/image"/><Relationship Id="rId11" Target="../media/image185.svg" Type="http://schemas.openxmlformats.org/officeDocument/2006/relationships/image"/><Relationship Id="rId2" Target="../media/image1.png" Type="http://schemas.openxmlformats.org/officeDocument/2006/relationships/image"/><Relationship Id="rId3" Target="../media/image10.png" Type="http://schemas.openxmlformats.org/officeDocument/2006/relationships/image"/><Relationship Id="rId4" Target="../media/image178.png" Type="http://schemas.openxmlformats.org/officeDocument/2006/relationships/image"/><Relationship Id="rId5" Target="../media/image179.svg" Type="http://schemas.openxmlformats.org/officeDocument/2006/relationships/image"/><Relationship Id="rId6" Target="../media/image180.png" Type="http://schemas.openxmlformats.org/officeDocument/2006/relationships/image"/><Relationship Id="rId7" Target="../media/image181.svg" Type="http://schemas.openxmlformats.org/officeDocument/2006/relationships/image"/><Relationship Id="rId8" Target="../media/image182.png" Type="http://schemas.openxmlformats.org/officeDocument/2006/relationships/image"/><Relationship Id="rId9" Target="../media/image183.svg" Type="http://schemas.openxmlformats.org/officeDocument/2006/relationships/image"/></Relationships>
</file>

<file path=ppt/slides/_rels/slide8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86.png" Type="http://schemas.openxmlformats.org/officeDocument/2006/relationships/image"/><Relationship Id="rId6" Target="../media/image187.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36.jpeg" Type="http://schemas.openxmlformats.org/officeDocument/2006/relationships/image"/><Relationship Id="rId6" Target="../media/image3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58071"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lgDash"/>
            <a:miter/>
          </a:ln>
        </p:spPr>
      </p:sp>
      <p:grpSp>
        <p:nvGrpSpPr>
          <p:cNvPr name="Group 5" id="5"/>
          <p:cNvGrpSpPr/>
          <p:nvPr/>
        </p:nvGrpSpPr>
        <p:grpSpPr>
          <a:xfrm rot="0">
            <a:off x="4236347" y="2412979"/>
            <a:ext cx="9815307" cy="4208864"/>
            <a:chOff x="0" y="0"/>
            <a:chExt cx="1895495" cy="812800"/>
          </a:xfrm>
        </p:grpSpPr>
        <p:sp>
          <p:nvSpPr>
            <p:cNvPr name="Freeform 6" id="6"/>
            <p:cNvSpPr/>
            <p:nvPr/>
          </p:nvSpPr>
          <p:spPr>
            <a:xfrm flipH="false" flipV="false" rot="0">
              <a:off x="0" y="0"/>
              <a:ext cx="1895495" cy="812800"/>
            </a:xfrm>
            <a:custGeom>
              <a:avLst/>
              <a:gdLst/>
              <a:ahLst/>
              <a:cxnLst/>
              <a:rect r="r" b="b" t="t" l="l"/>
              <a:pathLst>
                <a:path h="812800" w="1895495">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sp>
        <p:sp>
          <p:nvSpPr>
            <p:cNvPr name="TextBox 7" id="7"/>
            <p:cNvSpPr txBox="true"/>
            <p:nvPr/>
          </p:nvSpPr>
          <p:spPr>
            <a:xfrm>
              <a:off x="0" y="-19050"/>
              <a:ext cx="1895495" cy="831850"/>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3909591" y="-453845"/>
            <a:ext cx="4636151" cy="3477113"/>
          </a:xfrm>
          <a:custGeom>
            <a:avLst/>
            <a:gdLst/>
            <a:ahLst/>
            <a:cxnLst/>
            <a:rect r="r" b="b" t="t" l="l"/>
            <a:pathLst>
              <a:path h="3477113" w="4636151">
                <a:moveTo>
                  <a:pt x="0" y="0"/>
                </a:moveTo>
                <a:lnTo>
                  <a:pt x="4636151" y="0"/>
                </a:lnTo>
                <a:lnTo>
                  <a:pt x="4636151" y="3477113"/>
                </a:lnTo>
                <a:lnTo>
                  <a:pt x="0" y="3477113"/>
                </a:lnTo>
                <a:lnTo>
                  <a:pt x="0" y="0"/>
                </a:lnTo>
                <a:close/>
              </a:path>
            </a:pathLst>
          </a:custGeom>
          <a:blipFill>
            <a:blip r:embed="rId7"/>
            <a:stretch>
              <a:fillRect l="0" t="0" r="0" b="0"/>
            </a:stretch>
          </a:blipFill>
        </p:spPr>
      </p:sp>
      <p:sp>
        <p:nvSpPr>
          <p:cNvPr name="Freeform 9" id="9"/>
          <p:cNvSpPr/>
          <p:nvPr/>
        </p:nvSpPr>
        <p:spPr>
          <a:xfrm flipH="false" flipV="false" rot="0">
            <a:off x="7697376" y="8341238"/>
            <a:ext cx="2751186" cy="1834124"/>
          </a:xfrm>
          <a:custGeom>
            <a:avLst/>
            <a:gdLst/>
            <a:ahLst/>
            <a:cxnLst/>
            <a:rect r="r" b="b" t="t" l="l"/>
            <a:pathLst>
              <a:path h="1834124" w="2751186">
                <a:moveTo>
                  <a:pt x="0" y="0"/>
                </a:moveTo>
                <a:lnTo>
                  <a:pt x="2751186" y="0"/>
                </a:lnTo>
                <a:lnTo>
                  <a:pt x="2751186" y="1834124"/>
                </a:lnTo>
                <a:lnTo>
                  <a:pt x="0" y="1834124"/>
                </a:lnTo>
                <a:lnTo>
                  <a:pt x="0" y="0"/>
                </a:lnTo>
                <a:close/>
              </a:path>
            </a:pathLst>
          </a:custGeom>
          <a:blipFill>
            <a:blip r:embed="rId8"/>
            <a:stretch>
              <a:fillRect l="0" t="0" r="0" b="0"/>
            </a:stretch>
          </a:blipFill>
        </p:spPr>
      </p:sp>
      <p:sp>
        <p:nvSpPr>
          <p:cNvPr name="TextBox 10" id="10"/>
          <p:cNvSpPr txBox="true"/>
          <p:nvPr/>
        </p:nvSpPr>
        <p:spPr>
          <a:xfrm rot="0">
            <a:off x="4236347" y="3597615"/>
            <a:ext cx="9673244" cy="2325333"/>
          </a:xfrm>
          <a:prstGeom prst="rect">
            <a:avLst/>
          </a:prstGeom>
        </p:spPr>
        <p:txBody>
          <a:bodyPr anchor="t" rtlCol="false" tIns="0" lIns="0" bIns="0" rIns="0">
            <a:spAutoFit/>
          </a:bodyPr>
          <a:lstStyle/>
          <a:p>
            <a:pPr algn="ctr">
              <a:lnSpc>
                <a:spcPts val="18900"/>
              </a:lnSpc>
            </a:pPr>
            <a:r>
              <a:rPr lang="en-US" sz="13696" spc="1342">
                <a:solidFill>
                  <a:srgbClr val="000000"/>
                </a:solidFill>
                <a:latin typeface="Oswald"/>
                <a:ea typeface="Oswald"/>
                <a:cs typeface="Oswald"/>
                <a:sym typeface="Oswald"/>
              </a:rPr>
              <a:t>TRACE</a:t>
            </a:r>
          </a:p>
        </p:txBody>
      </p:sp>
      <p:sp>
        <p:nvSpPr>
          <p:cNvPr name="TextBox 11" id="11"/>
          <p:cNvSpPr txBox="true"/>
          <p:nvPr/>
        </p:nvSpPr>
        <p:spPr>
          <a:xfrm rot="0">
            <a:off x="4236347" y="2648837"/>
            <a:ext cx="9815307" cy="1186902"/>
          </a:xfrm>
          <a:prstGeom prst="rect">
            <a:avLst/>
          </a:prstGeom>
        </p:spPr>
        <p:txBody>
          <a:bodyPr anchor="t" rtlCol="false" tIns="0" lIns="0" bIns="0" rIns="0">
            <a:spAutoFit/>
          </a:bodyPr>
          <a:lstStyle/>
          <a:p>
            <a:pPr algn="ctr">
              <a:lnSpc>
                <a:spcPts val="9748"/>
              </a:lnSpc>
            </a:pPr>
            <a:r>
              <a:rPr lang="en-US" b="true" sz="7063" spc="692">
                <a:solidFill>
                  <a:srgbClr val="231F20"/>
                </a:solidFill>
                <a:latin typeface="Oswald Bold"/>
                <a:ea typeface="Oswald Bold"/>
                <a:cs typeface="Oswald Bold"/>
                <a:sym typeface="Oswald Bold"/>
              </a:rPr>
              <a:t>BUS</a:t>
            </a:r>
          </a:p>
        </p:txBody>
      </p:sp>
      <p:sp>
        <p:nvSpPr>
          <p:cNvPr name="TextBox 12" id="12"/>
          <p:cNvSpPr txBox="true"/>
          <p:nvPr/>
        </p:nvSpPr>
        <p:spPr>
          <a:xfrm rot="0">
            <a:off x="15393660" y="1538248"/>
            <a:ext cx="1865640" cy="874731"/>
          </a:xfrm>
          <a:prstGeom prst="rect">
            <a:avLst/>
          </a:prstGeom>
        </p:spPr>
        <p:txBody>
          <a:bodyPr anchor="t" rtlCol="false" tIns="0" lIns="0" bIns="0" rIns="0">
            <a:spAutoFit/>
          </a:bodyPr>
          <a:lstStyle/>
          <a:p>
            <a:pPr algn="ctr" marL="0" indent="0" lvl="0">
              <a:lnSpc>
                <a:spcPts val="2394"/>
              </a:lnSpc>
              <a:spcBef>
                <a:spcPct val="0"/>
              </a:spcBef>
            </a:pPr>
            <a:r>
              <a:rPr lang="en-US" b="true" sz="1735" spc="170">
                <a:solidFill>
                  <a:srgbClr val="231F20"/>
                </a:solidFill>
                <a:latin typeface="Montserrat Classic Bold"/>
                <a:ea typeface="Montserrat Classic Bold"/>
                <a:cs typeface="Montserrat Classic Bold"/>
                <a:sym typeface="Montserrat Classic Bold"/>
              </a:rPr>
              <a:t>ULAŞIM IÇ VE DIŞ TICARET A.Ş</a:t>
            </a:r>
          </a:p>
        </p:txBody>
      </p:sp>
      <p:sp>
        <p:nvSpPr>
          <p:cNvPr name="TextBox 13" id="13"/>
          <p:cNvSpPr txBox="true"/>
          <p:nvPr/>
        </p:nvSpPr>
        <p:spPr>
          <a:xfrm rot="0">
            <a:off x="5875377" y="6832504"/>
            <a:ext cx="6983539" cy="1304925"/>
          </a:xfrm>
          <a:prstGeom prst="rect">
            <a:avLst/>
          </a:prstGeom>
        </p:spPr>
        <p:txBody>
          <a:bodyPr anchor="t" rtlCol="false" tIns="0" lIns="0" bIns="0" rIns="0">
            <a:spAutoFit/>
          </a:bodyPr>
          <a:lstStyle/>
          <a:p>
            <a:pPr algn="ctr">
              <a:lnSpc>
                <a:spcPts val="5126"/>
              </a:lnSpc>
            </a:pPr>
            <a:r>
              <a:rPr lang="en-US" b="true" sz="4271" i="true">
                <a:solidFill>
                  <a:srgbClr val="231F20"/>
                </a:solidFill>
                <a:latin typeface="Oswald Bold"/>
                <a:ea typeface="Oswald Bold"/>
                <a:cs typeface="Oswald Bold"/>
                <a:sym typeface="Oswald Bold"/>
              </a:rPr>
              <a:t>SUNUCU BAZLI UZAKTAN TAKİP </a:t>
            </a:r>
          </a:p>
          <a:p>
            <a:pPr algn="ctr">
              <a:lnSpc>
                <a:spcPts val="5126"/>
              </a:lnSpc>
              <a:spcBef>
                <a:spcPct val="0"/>
              </a:spcBef>
            </a:pPr>
            <a:r>
              <a:rPr lang="en-US" b="true" sz="4271" i="true">
                <a:solidFill>
                  <a:srgbClr val="231F20"/>
                </a:solidFill>
                <a:latin typeface="Oswald Bold"/>
                <a:ea typeface="Oswald Bold"/>
                <a:cs typeface="Oswald Bold"/>
                <a:sym typeface="Oswald Bold"/>
              </a:rPr>
              <a:t>TELEMETRİ VE KAYIT SİSTEMİ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000000"/>
            </a:solidFill>
          </p:spPr>
        </p:sp>
        <p:sp>
          <p:nvSpPr>
            <p:cNvPr name="TextBox 5" id="5"/>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2249357" y="3605943"/>
            <a:ext cx="4473739" cy="636748"/>
            <a:chOff x="0" y="0"/>
            <a:chExt cx="1178269" cy="167703"/>
          </a:xfrm>
        </p:grpSpPr>
        <p:sp>
          <p:nvSpPr>
            <p:cNvPr name="Freeform 9" id="9"/>
            <p:cNvSpPr/>
            <p:nvPr/>
          </p:nvSpPr>
          <p:spPr>
            <a:xfrm flipH="false" flipV="false" rot="0">
              <a:off x="0" y="0"/>
              <a:ext cx="1178269" cy="167703"/>
            </a:xfrm>
            <a:custGeom>
              <a:avLst/>
              <a:gdLst/>
              <a:ahLst/>
              <a:cxnLst/>
              <a:rect r="r" b="b" t="t" l="l"/>
              <a:pathLst>
                <a:path h="167703" w="1178269">
                  <a:moveTo>
                    <a:pt x="0" y="0"/>
                  </a:moveTo>
                  <a:lnTo>
                    <a:pt x="1178269" y="0"/>
                  </a:lnTo>
                  <a:lnTo>
                    <a:pt x="1178269" y="167703"/>
                  </a:lnTo>
                  <a:lnTo>
                    <a:pt x="0" y="167703"/>
                  </a:lnTo>
                  <a:close/>
                </a:path>
              </a:pathLst>
            </a:custGeom>
            <a:solidFill>
              <a:srgbClr val="000000"/>
            </a:solidFill>
          </p:spPr>
        </p:sp>
        <p:sp>
          <p:nvSpPr>
            <p:cNvPr name="TextBox 10" id="10"/>
            <p:cNvSpPr txBox="true"/>
            <p:nvPr/>
          </p:nvSpPr>
          <p:spPr>
            <a:xfrm>
              <a:off x="0" y="-57150"/>
              <a:ext cx="1178269" cy="224853"/>
            </a:xfrm>
            <a:prstGeom prst="rect">
              <a:avLst/>
            </a:prstGeom>
          </p:spPr>
          <p:txBody>
            <a:bodyPr anchor="ctr" rtlCol="false" tIns="50800" lIns="50800" bIns="50800" rIns="50800"/>
            <a:lstStyle/>
            <a:p>
              <a:pPr algn="ctr" marL="0" indent="0" lvl="0">
                <a:lnSpc>
                  <a:spcPts val="4114"/>
                </a:lnSpc>
                <a:spcBef>
                  <a:spcPct val="0"/>
                </a:spcBef>
              </a:pPr>
              <a:r>
                <a:rPr lang="en-US" sz="2981" i="true" spc="29">
                  <a:solidFill>
                    <a:srgbClr val="FFFFFF"/>
                  </a:solidFill>
                  <a:latin typeface="DM Sans Italics"/>
                  <a:ea typeface="DM Sans Italics"/>
                  <a:cs typeface="DM Sans Italics"/>
                  <a:sym typeface="DM Sans Italics"/>
                </a:rPr>
                <a:t>Sunucu</a:t>
              </a:r>
            </a:p>
          </p:txBody>
        </p:sp>
      </p:grpSp>
      <p:grpSp>
        <p:nvGrpSpPr>
          <p:cNvPr name="Group 11" id="11"/>
          <p:cNvGrpSpPr/>
          <p:nvPr/>
        </p:nvGrpSpPr>
        <p:grpSpPr>
          <a:xfrm rot="0">
            <a:off x="7131917" y="3605943"/>
            <a:ext cx="9034431" cy="2808103"/>
            <a:chOff x="0" y="0"/>
            <a:chExt cx="1744696" cy="542290"/>
          </a:xfrm>
        </p:grpSpPr>
        <p:sp>
          <p:nvSpPr>
            <p:cNvPr name="Freeform 12" id="12"/>
            <p:cNvSpPr/>
            <p:nvPr/>
          </p:nvSpPr>
          <p:spPr>
            <a:xfrm flipH="false" flipV="false" rot="0">
              <a:off x="0" y="0"/>
              <a:ext cx="1744696" cy="542290"/>
            </a:xfrm>
            <a:custGeom>
              <a:avLst/>
              <a:gdLst/>
              <a:ahLst/>
              <a:cxnLst/>
              <a:rect r="r" b="b" t="t" l="l"/>
              <a:pathLst>
                <a:path h="542290" w="1744696">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sp>
        <p:sp>
          <p:nvSpPr>
            <p:cNvPr name="TextBox 13" id="13"/>
            <p:cNvSpPr txBox="true"/>
            <p:nvPr/>
          </p:nvSpPr>
          <p:spPr>
            <a:xfrm>
              <a:off x="0" y="-19050"/>
              <a:ext cx="1744696" cy="561340"/>
            </a:xfrm>
            <a:prstGeom prst="rect">
              <a:avLst/>
            </a:prstGeom>
          </p:spPr>
          <p:txBody>
            <a:bodyPr anchor="ctr" rtlCol="false" tIns="50800" lIns="50800" bIns="50800" rIns="50800"/>
            <a:lstStyle/>
            <a:p>
              <a:pPr algn="ctr">
                <a:lnSpc>
                  <a:spcPts val="2859"/>
                </a:lnSpc>
              </a:pPr>
            </a:p>
          </p:txBody>
        </p:sp>
      </p:grpSp>
      <p:sp>
        <p:nvSpPr>
          <p:cNvPr name="Freeform 14" id="14"/>
          <p:cNvSpPr/>
          <p:nvPr/>
        </p:nvSpPr>
        <p:spPr>
          <a:xfrm flipH="false" flipV="false" rot="0">
            <a:off x="2249357" y="4233166"/>
            <a:ext cx="4473739" cy="2180881"/>
          </a:xfrm>
          <a:custGeom>
            <a:avLst/>
            <a:gdLst/>
            <a:ahLst/>
            <a:cxnLst/>
            <a:rect r="r" b="b" t="t" l="l"/>
            <a:pathLst>
              <a:path h="2180881" w="4473739">
                <a:moveTo>
                  <a:pt x="0" y="0"/>
                </a:moveTo>
                <a:lnTo>
                  <a:pt x="4473739" y="0"/>
                </a:lnTo>
                <a:lnTo>
                  <a:pt x="4473739" y="2180881"/>
                </a:lnTo>
                <a:lnTo>
                  <a:pt x="0" y="2180881"/>
                </a:lnTo>
                <a:lnTo>
                  <a:pt x="0" y="0"/>
                </a:lnTo>
                <a:close/>
              </a:path>
            </a:pathLst>
          </a:custGeom>
          <a:blipFill>
            <a:blip r:embed="rId5"/>
            <a:stretch>
              <a:fillRect l="0" t="0" r="0" b="-15388"/>
            </a:stretch>
          </a:blipFill>
        </p:spPr>
      </p:sp>
      <p:grpSp>
        <p:nvGrpSpPr>
          <p:cNvPr name="Group 15" id="15"/>
          <p:cNvGrpSpPr/>
          <p:nvPr/>
        </p:nvGrpSpPr>
        <p:grpSpPr>
          <a:xfrm rot="0">
            <a:off x="11649132" y="6602721"/>
            <a:ext cx="4473739" cy="636748"/>
            <a:chOff x="0" y="0"/>
            <a:chExt cx="1178269" cy="167703"/>
          </a:xfrm>
        </p:grpSpPr>
        <p:sp>
          <p:nvSpPr>
            <p:cNvPr name="Freeform 16" id="16"/>
            <p:cNvSpPr/>
            <p:nvPr/>
          </p:nvSpPr>
          <p:spPr>
            <a:xfrm flipH="false" flipV="false" rot="0">
              <a:off x="0" y="0"/>
              <a:ext cx="1178269" cy="167703"/>
            </a:xfrm>
            <a:custGeom>
              <a:avLst/>
              <a:gdLst/>
              <a:ahLst/>
              <a:cxnLst/>
              <a:rect r="r" b="b" t="t" l="l"/>
              <a:pathLst>
                <a:path h="167703" w="1178269">
                  <a:moveTo>
                    <a:pt x="0" y="0"/>
                  </a:moveTo>
                  <a:lnTo>
                    <a:pt x="1178269" y="0"/>
                  </a:lnTo>
                  <a:lnTo>
                    <a:pt x="1178269" y="167703"/>
                  </a:lnTo>
                  <a:lnTo>
                    <a:pt x="0" y="167703"/>
                  </a:lnTo>
                  <a:close/>
                </a:path>
              </a:pathLst>
            </a:custGeom>
            <a:solidFill>
              <a:srgbClr val="1A1A1A"/>
            </a:solidFill>
          </p:spPr>
        </p:sp>
        <p:sp>
          <p:nvSpPr>
            <p:cNvPr name="TextBox 17" id="17"/>
            <p:cNvSpPr txBox="true"/>
            <p:nvPr/>
          </p:nvSpPr>
          <p:spPr>
            <a:xfrm>
              <a:off x="0" y="-57150"/>
              <a:ext cx="1178269" cy="224853"/>
            </a:xfrm>
            <a:prstGeom prst="rect">
              <a:avLst/>
            </a:prstGeom>
          </p:spPr>
          <p:txBody>
            <a:bodyPr anchor="ctr" rtlCol="false" tIns="50800" lIns="50800" bIns="50800" rIns="50800"/>
            <a:lstStyle/>
            <a:p>
              <a:pPr algn="ctr" marL="0" indent="0" lvl="0">
                <a:lnSpc>
                  <a:spcPts val="4114"/>
                </a:lnSpc>
                <a:spcBef>
                  <a:spcPct val="0"/>
                </a:spcBef>
              </a:pPr>
              <a:r>
                <a:rPr lang="en-US" sz="2981" i="true" spc="29">
                  <a:solidFill>
                    <a:srgbClr val="FFFFFF"/>
                  </a:solidFill>
                  <a:latin typeface="DM Sans Italics"/>
                  <a:ea typeface="DM Sans Italics"/>
                  <a:cs typeface="DM Sans Italics"/>
                  <a:sym typeface="DM Sans Italics"/>
                </a:rPr>
                <a:t>Görselleştirme</a:t>
              </a:r>
            </a:p>
          </p:txBody>
        </p:sp>
      </p:grpSp>
      <p:grpSp>
        <p:nvGrpSpPr>
          <p:cNvPr name="Group 18" id="18"/>
          <p:cNvGrpSpPr/>
          <p:nvPr/>
        </p:nvGrpSpPr>
        <p:grpSpPr>
          <a:xfrm rot="0">
            <a:off x="2249357" y="6585497"/>
            <a:ext cx="9034431" cy="2808103"/>
            <a:chOff x="0" y="0"/>
            <a:chExt cx="1744696" cy="542290"/>
          </a:xfrm>
        </p:grpSpPr>
        <p:sp>
          <p:nvSpPr>
            <p:cNvPr name="Freeform 19" id="19"/>
            <p:cNvSpPr/>
            <p:nvPr/>
          </p:nvSpPr>
          <p:spPr>
            <a:xfrm flipH="false" flipV="false" rot="0">
              <a:off x="0" y="0"/>
              <a:ext cx="1744696" cy="542290"/>
            </a:xfrm>
            <a:custGeom>
              <a:avLst/>
              <a:gdLst/>
              <a:ahLst/>
              <a:cxnLst/>
              <a:rect r="r" b="b" t="t" l="l"/>
              <a:pathLst>
                <a:path h="542290" w="1744696">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sp>
        <p:sp>
          <p:nvSpPr>
            <p:cNvPr name="TextBox 20" id="20"/>
            <p:cNvSpPr txBox="true"/>
            <p:nvPr/>
          </p:nvSpPr>
          <p:spPr>
            <a:xfrm>
              <a:off x="0" y="-19050"/>
              <a:ext cx="1744696" cy="561340"/>
            </a:xfrm>
            <a:prstGeom prst="rect">
              <a:avLst/>
            </a:prstGeom>
          </p:spPr>
          <p:txBody>
            <a:bodyPr anchor="ctr" rtlCol="false" tIns="50800" lIns="50800" bIns="50800" rIns="50800"/>
            <a:lstStyle/>
            <a:p>
              <a:pPr algn="ctr">
                <a:lnSpc>
                  <a:spcPts val="2859"/>
                </a:lnSpc>
              </a:pPr>
            </a:p>
          </p:txBody>
        </p:sp>
      </p:grpSp>
      <p:sp>
        <p:nvSpPr>
          <p:cNvPr name="Freeform 21" id="21"/>
          <p:cNvSpPr/>
          <p:nvPr/>
        </p:nvSpPr>
        <p:spPr>
          <a:xfrm flipH="false" flipV="false" rot="0">
            <a:off x="11692609" y="7429968"/>
            <a:ext cx="4473739" cy="2499702"/>
          </a:xfrm>
          <a:custGeom>
            <a:avLst/>
            <a:gdLst/>
            <a:ahLst/>
            <a:cxnLst/>
            <a:rect r="r" b="b" t="t" l="l"/>
            <a:pathLst>
              <a:path h="2499702" w="4473739">
                <a:moveTo>
                  <a:pt x="0" y="0"/>
                </a:moveTo>
                <a:lnTo>
                  <a:pt x="4473739" y="0"/>
                </a:lnTo>
                <a:lnTo>
                  <a:pt x="4473739" y="2499702"/>
                </a:lnTo>
                <a:lnTo>
                  <a:pt x="0" y="2499702"/>
                </a:lnTo>
                <a:lnTo>
                  <a:pt x="0" y="0"/>
                </a:lnTo>
                <a:close/>
              </a:path>
            </a:pathLst>
          </a:custGeom>
          <a:blipFill>
            <a:blip r:embed="rId6"/>
            <a:stretch>
              <a:fillRect l="0" t="0" r="0" b="0"/>
            </a:stretch>
          </a:blipFill>
        </p:spPr>
      </p:sp>
      <p:sp>
        <p:nvSpPr>
          <p:cNvPr name="TextBox 22" id="22"/>
          <p:cNvSpPr txBox="true"/>
          <p:nvPr/>
        </p:nvSpPr>
        <p:spPr>
          <a:xfrm rot="0">
            <a:off x="3690980" y="1232286"/>
            <a:ext cx="10906040" cy="1349947"/>
          </a:xfrm>
          <a:prstGeom prst="rect">
            <a:avLst/>
          </a:prstGeom>
        </p:spPr>
        <p:txBody>
          <a:bodyPr anchor="t" rtlCol="false" tIns="0" lIns="0" bIns="0" rIns="0">
            <a:spAutoFit/>
          </a:bodyPr>
          <a:lstStyle/>
          <a:p>
            <a:pPr algn="ctr">
              <a:lnSpc>
                <a:spcPts val="11082"/>
              </a:lnSpc>
            </a:pPr>
            <a:r>
              <a:rPr lang="en-US" b="true" sz="8030" spc="786">
                <a:solidFill>
                  <a:srgbClr val="FFFFFF"/>
                </a:solidFill>
                <a:latin typeface="Oswald Bold"/>
                <a:ea typeface="Oswald Bold"/>
                <a:cs typeface="Oswald Bold"/>
                <a:sym typeface="Oswald Bold"/>
              </a:rPr>
              <a:t>SİSTEM MİMARİSİ</a:t>
            </a:r>
          </a:p>
        </p:txBody>
      </p:sp>
      <p:sp>
        <p:nvSpPr>
          <p:cNvPr name="TextBox 23" id="23"/>
          <p:cNvSpPr txBox="true"/>
          <p:nvPr/>
        </p:nvSpPr>
        <p:spPr>
          <a:xfrm rot="0">
            <a:off x="7175393" y="3734368"/>
            <a:ext cx="8835528" cy="2105112"/>
          </a:xfrm>
          <a:prstGeom prst="rect">
            <a:avLst/>
          </a:prstGeom>
        </p:spPr>
        <p:txBody>
          <a:bodyPr anchor="t" rtlCol="false" tIns="0" lIns="0" bIns="0" rIns="0">
            <a:spAutoFit/>
          </a:bodyPr>
          <a:lstStyle/>
          <a:p>
            <a:pPr algn="just" marL="444755" indent="-222377" lvl="1">
              <a:lnSpc>
                <a:spcPts val="2842"/>
              </a:lnSpc>
              <a:buFont typeface="Arial"/>
              <a:buChar char="•"/>
            </a:pPr>
            <a:r>
              <a:rPr lang="en-US" sz="2060" spc="201">
                <a:solidFill>
                  <a:srgbClr val="231F20"/>
                </a:solidFill>
                <a:latin typeface="DM Sans"/>
                <a:ea typeface="DM Sans"/>
                <a:cs typeface="DM Sans"/>
                <a:sym typeface="DM Sans"/>
              </a:rPr>
              <a:t>AWS IoT Core: ESP’lerden gelen veriler uygun formattaysa alınır ve fonksiyonlar devreye girer. </a:t>
            </a:r>
          </a:p>
          <a:p>
            <a:pPr algn="just" marL="444755" indent="-222377" lvl="1">
              <a:lnSpc>
                <a:spcPts val="2842"/>
              </a:lnSpc>
              <a:buFont typeface="Arial"/>
              <a:buChar char="•"/>
            </a:pPr>
            <a:r>
              <a:rPr lang="en-US" sz="2060" spc="201">
                <a:solidFill>
                  <a:srgbClr val="231F20"/>
                </a:solidFill>
                <a:latin typeface="DM Sans"/>
                <a:ea typeface="DM Sans"/>
                <a:cs typeface="DM Sans"/>
                <a:sym typeface="DM Sans"/>
              </a:rPr>
              <a:t>Lambda Fonksiyonları: Verileri dönüştürme, depolama ve anlamlandırma işlemleri gerçekleştirilir.</a:t>
            </a:r>
          </a:p>
          <a:p>
            <a:pPr algn="just">
              <a:lnSpc>
                <a:spcPts val="2842"/>
              </a:lnSpc>
            </a:pPr>
          </a:p>
          <a:p>
            <a:pPr algn="just">
              <a:lnSpc>
                <a:spcPts val="2842"/>
              </a:lnSpc>
            </a:pPr>
          </a:p>
        </p:txBody>
      </p:sp>
      <p:sp>
        <p:nvSpPr>
          <p:cNvPr name="TextBox 24" id="24"/>
          <p:cNvSpPr txBox="true"/>
          <p:nvPr/>
        </p:nvSpPr>
        <p:spPr>
          <a:xfrm rot="0">
            <a:off x="2249357" y="6556922"/>
            <a:ext cx="8907857" cy="2105112"/>
          </a:xfrm>
          <a:prstGeom prst="rect">
            <a:avLst/>
          </a:prstGeom>
        </p:spPr>
        <p:txBody>
          <a:bodyPr anchor="t" rtlCol="false" tIns="0" lIns="0" bIns="0" rIns="0">
            <a:spAutoFit/>
          </a:bodyPr>
          <a:lstStyle/>
          <a:p>
            <a:pPr algn="just">
              <a:lnSpc>
                <a:spcPts val="2842"/>
              </a:lnSpc>
            </a:pPr>
          </a:p>
          <a:p>
            <a:pPr algn="just" marL="444755" indent="-222377" lvl="1">
              <a:lnSpc>
                <a:spcPts val="2842"/>
              </a:lnSpc>
              <a:buFont typeface="Arial"/>
              <a:buChar char="•"/>
            </a:pPr>
            <a:r>
              <a:rPr lang="en-US" sz="2060" spc="201">
                <a:solidFill>
                  <a:srgbClr val="231F20"/>
                </a:solidFill>
                <a:latin typeface="DM Sans"/>
                <a:ea typeface="DM Sans"/>
                <a:cs typeface="DM Sans"/>
                <a:sym typeface="DM Sans"/>
              </a:rPr>
              <a:t>Athena: AWS’deki veriler sorgulanır ve Grafana için hazır hale getirilir.</a:t>
            </a:r>
          </a:p>
          <a:p>
            <a:pPr algn="just" marL="444755" indent="-222377" lvl="1">
              <a:lnSpc>
                <a:spcPts val="2842"/>
              </a:lnSpc>
              <a:buFont typeface="Arial"/>
              <a:buChar char="•"/>
            </a:pPr>
            <a:r>
              <a:rPr lang="en-US" sz="2060" spc="201">
                <a:solidFill>
                  <a:srgbClr val="231F20"/>
                </a:solidFill>
                <a:latin typeface="DM Sans"/>
                <a:ea typeface="DM Sans"/>
                <a:cs typeface="DM Sans"/>
                <a:sym typeface="DM Sans"/>
              </a:rPr>
              <a:t>Grafana: Veriler tanımlı oldukları yerlerde görselleştirilerek kullanıcıya sunulur.</a:t>
            </a:r>
          </a:p>
          <a:p>
            <a:pPr algn="just">
              <a:lnSpc>
                <a:spcPts val="2842"/>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028700" y="2560602"/>
            <a:ext cx="16230600" cy="6672706"/>
          </a:xfrm>
          <a:prstGeom prst="rect">
            <a:avLst/>
          </a:prstGeom>
        </p:spPr>
        <p:txBody>
          <a:bodyPr anchor="t" rtlCol="false" tIns="0" lIns="0" bIns="0" rIns="0">
            <a:spAutoFit/>
          </a:bodyPr>
          <a:lstStyle/>
          <a:p>
            <a:pPr algn="just">
              <a:lnSpc>
                <a:spcPts val="2973"/>
              </a:lnSpc>
            </a:pPr>
            <a:r>
              <a:rPr lang="en-US" sz="2155" spc="211">
                <a:solidFill>
                  <a:srgbClr val="231F20"/>
                </a:solidFill>
                <a:latin typeface="DM Sans"/>
                <a:ea typeface="DM Sans"/>
                <a:cs typeface="DM Sans"/>
                <a:sym typeface="DM Sans"/>
              </a:rPr>
              <a:t>AKIA bünyesindeki araçlarda birden çok CAN hattı bulunmaktadır. Çalışmanın yapıldığı araçlarda ise erişilmesi istenen bilgiler CAN2 hattındadır. Bu hatta araç içerisindeki çeşitli ECU’lar tarafından basılan dataları farklı yaklaşık 110 adet farklı mesaj vardır. Kullandığımız mikrodenetleyicinin bünyesinde olan CAN entegresi ile mesajlar okunabilmekte ve yazılımsal çalışmalar yapılabilmektedir.</a:t>
            </a:r>
          </a:p>
          <a:p>
            <a:pPr algn="just">
              <a:lnSpc>
                <a:spcPts val="2973"/>
              </a:lnSpc>
            </a:pPr>
          </a:p>
          <a:p>
            <a:pPr algn="just">
              <a:lnSpc>
                <a:spcPts val="2973"/>
              </a:lnSpc>
            </a:pPr>
          </a:p>
          <a:p>
            <a:pPr algn="just">
              <a:lnSpc>
                <a:spcPts val="2973"/>
              </a:lnSpc>
            </a:pPr>
            <a:r>
              <a:rPr lang="en-US" sz="2155" spc="211">
                <a:solidFill>
                  <a:srgbClr val="231F20"/>
                </a:solidFill>
                <a:latin typeface="DM Sans"/>
                <a:ea typeface="DM Sans"/>
                <a:cs typeface="DM Sans"/>
                <a:sym typeface="DM Sans"/>
              </a:rPr>
              <a:t>Mikrodenetleyicimiz CANH ve CANL hattına direk bağlanamamaktadır. </a:t>
            </a:r>
          </a:p>
          <a:p>
            <a:pPr algn="just">
              <a:lnSpc>
                <a:spcPts val="2973"/>
              </a:lnSpc>
            </a:pPr>
            <a:r>
              <a:rPr lang="en-US" sz="2155" spc="211">
                <a:solidFill>
                  <a:srgbClr val="231F20"/>
                </a:solidFill>
                <a:latin typeface="DM Sans"/>
                <a:ea typeface="DM Sans"/>
                <a:cs typeface="DM Sans"/>
                <a:sym typeface="DM Sans"/>
              </a:rPr>
              <a:t>Bağlantı için CAN transciever modülü kullanılmıştır. Bu modül sayesinde</a:t>
            </a:r>
          </a:p>
          <a:p>
            <a:pPr algn="just">
              <a:lnSpc>
                <a:spcPts val="2973"/>
              </a:lnSpc>
            </a:pPr>
            <a:r>
              <a:rPr lang="en-US" sz="2155" spc="211">
                <a:solidFill>
                  <a:srgbClr val="231F20"/>
                </a:solidFill>
                <a:latin typeface="DM Sans"/>
                <a:ea typeface="DM Sans"/>
                <a:cs typeface="DM Sans"/>
                <a:sym typeface="DM Sans"/>
              </a:rPr>
              <a:t> CAN mesajları STM in anlayabileceği formatta STM’e iletilir.</a:t>
            </a:r>
          </a:p>
          <a:p>
            <a:pPr algn="just">
              <a:lnSpc>
                <a:spcPts val="2973"/>
              </a:lnSpc>
            </a:pPr>
          </a:p>
          <a:p>
            <a:pPr algn="just">
              <a:lnSpc>
                <a:spcPts val="2973"/>
              </a:lnSpc>
            </a:pPr>
          </a:p>
          <a:p>
            <a:pPr algn="just">
              <a:lnSpc>
                <a:spcPts val="2973"/>
              </a:lnSpc>
            </a:pPr>
            <a:r>
              <a:rPr lang="en-US" sz="2155" spc="211">
                <a:solidFill>
                  <a:srgbClr val="231F20"/>
                </a:solidFill>
                <a:latin typeface="DM Sans"/>
                <a:ea typeface="DM Sans"/>
                <a:cs typeface="DM Sans"/>
                <a:sym typeface="DM Sans"/>
              </a:rPr>
              <a:t>2 adet farklı STM kullanılmasının sebebi ASC kaydına dayanmaktadır. </a:t>
            </a:r>
          </a:p>
          <a:p>
            <a:pPr algn="just">
              <a:lnSpc>
                <a:spcPts val="2973"/>
              </a:lnSpc>
            </a:pPr>
            <a:r>
              <a:rPr lang="en-US" sz="2155" spc="211">
                <a:solidFill>
                  <a:srgbClr val="231F20"/>
                </a:solidFill>
                <a:latin typeface="DM Sans"/>
                <a:ea typeface="DM Sans"/>
                <a:cs typeface="DM Sans"/>
                <a:sym typeface="DM Sans"/>
              </a:rPr>
              <a:t>Aracın hattına basılan mesajları basıldığı anda kaydetmek STM </a:t>
            </a:r>
          </a:p>
          <a:p>
            <a:pPr algn="just">
              <a:lnSpc>
                <a:spcPts val="2973"/>
              </a:lnSpc>
            </a:pPr>
            <a:r>
              <a:rPr lang="en-US" sz="2155" spc="211">
                <a:solidFill>
                  <a:srgbClr val="231F20"/>
                </a:solidFill>
                <a:latin typeface="DM Sans"/>
                <a:ea typeface="DM Sans"/>
                <a:cs typeface="DM Sans"/>
                <a:sym typeface="DM Sans"/>
              </a:rPr>
              <a:t>mikrodenetleyiciyi yoran bir işlemdir. Bu nedenle telemetri ekranına </a:t>
            </a:r>
          </a:p>
          <a:p>
            <a:pPr algn="just">
              <a:lnSpc>
                <a:spcPts val="2973"/>
              </a:lnSpc>
            </a:pPr>
            <a:r>
              <a:rPr lang="en-US" sz="2155" spc="211">
                <a:solidFill>
                  <a:srgbClr val="231F20"/>
                </a:solidFill>
                <a:latin typeface="DM Sans"/>
                <a:ea typeface="DM Sans"/>
                <a:cs typeface="DM Sans"/>
                <a:sym typeface="DM Sans"/>
              </a:rPr>
              <a:t>ilettiğimiz mesajlar ile kaydettiğimiz mesajları işleyen STM’ler farklıdır. </a:t>
            </a:r>
          </a:p>
          <a:p>
            <a:pPr algn="just">
              <a:lnSpc>
                <a:spcPts val="2973"/>
              </a:lnSpc>
            </a:pPr>
            <a:r>
              <a:rPr lang="en-US" sz="2155" spc="211">
                <a:solidFill>
                  <a:srgbClr val="231F20"/>
                </a:solidFill>
                <a:latin typeface="DM Sans"/>
                <a:ea typeface="DM Sans"/>
                <a:cs typeface="DM Sans"/>
                <a:sym typeface="DM Sans"/>
              </a:rPr>
              <a:t>Veriler ise SD karta kaydedilir.</a:t>
            </a:r>
          </a:p>
          <a:p>
            <a:pPr algn="just">
              <a:lnSpc>
                <a:spcPts val="2973"/>
              </a:lnSpc>
            </a:pPr>
          </a:p>
          <a:p>
            <a:pPr algn="just">
              <a:lnSpc>
                <a:spcPts val="2973"/>
              </a:lnSpc>
            </a:pPr>
          </a:p>
        </p:txBody>
      </p:sp>
      <p:sp>
        <p:nvSpPr>
          <p:cNvPr name="Freeform 9" id="9"/>
          <p:cNvSpPr/>
          <p:nvPr/>
        </p:nvSpPr>
        <p:spPr>
          <a:xfrm flipH="false" flipV="false" rot="0">
            <a:off x="14701804" y="4165113"/>
            <a:ext cx="2437352" cy="2437352"/>
          </a:xfrm>
          <a:custGeom>
            <a:avLst/>
            <a:gdLst/>
            <a:ahLst/>
            <a:cxnLst/>
            <a:rect r="r" b="b" t="t" l="l"/>
            <a:pathLst>
              <a:path h="2437352" w="2437352">
                <a:moveTo>
                  <a:pt x="0" y="0"/>
                </a:moveTo>
                <a:lnTo>
                  <a:pt x="2437352" y="0"/>
                </a:lnTo>
                <a:lnTo>
                  <a:pt x="2437352" y="2437352"/>
                </a:lnTo>
                <a:lnTo>
                  <a:pt x="0" y="2437352"/>
                </a:lnTo>
                <a:lnTo>
                  <a:pt x="0" y="0"/>
                </a:lnTo>
                <a:close/>
              </a:path>
            </a:pathLst>
          </a:custGeom>
          <a:blipFill>
            <a:blip r:embed="rId5"/>
            <a:stretch>
              <a:fillRect l="0" t="0" r="0" b="0"/>
            </a:stretch>
          </a:blipFill>
        </p:spPr>
      </p:sp>
      <p:sp>
        <p:nvSpPr>
          <p:cNvPr name="Freeform 10" id="10"/>
          <p:cNvSpPr/>
          <p:nvPr/>
        </p:nvSpPr>
        <p:spPr>
          <a:xfrm flipH="false" flipV="false" rot="0">
            <a:off x="12330016" y="6602465"/>
            <a:ext cx="2242012" cy="2242012"/>
          </a:xfrm>
          <a:custGeom>
            <a:avLst/>
            <a:gdLst/>
            <a:ahLst/>
            <a:cxnLst/>
            <a:rect r="r" b="b" t="t" l="l"/>
            <a:pathLst>
              <a:path h="2242012" w="2242012">
                <a:moveTo>
                  <a:pt x="0" y="0"/>
                </a:moveTo>
                <a:lnTo>
                  <a:pt x="2242011" y="0"/>
                </a:lnTo>
                <a:lnTo>
                  <a:pt x="2242011" y="2242011"/>
                </a:lnTo>
                <a:lnTo>
                  <a:pt x="0" y="2242011"/>
                </a:lnTo>
                <a:lnTo>
                  <a:pt x="0" y="0"/>
                </a:lnTo>
                <a:close/>
              </a:path>
            </a:pathLst>
          </a:custGeom>
          <a:blipFill>
            <a:blip r:embed="rId6"/>
            <a:stretch>
              <a:fillRect l="0" t="0" r="0" b="0"/>
            </a:stretch>
          </a:blipFill>
        </p:spPr>
      </p:sp>
      <p:sp>
        <p:nvSpPr>
          <p:cNvPr name="TextBox 11" id="11"/>
          <p:cNvSpPr txBox="true"/>
          <p:nvPr/>
        </p:nvSpPr>
        <p:spPr>
          <a:xfrm rot="0">
            <a:off x="5912756" y="669707"/>
            <a:ext cx="5993096" cy="744745"/>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STM32 KULLANIMI</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028700" y="2560602"/>
            <a:ext cx="16230600" cy="4818010"/>
          </a:xfrm>
          <a:prstGeom prst="rect">
            <a:avLst/>
          </a:prstGeom>
        </p:spPr>
        <p:txBody>
          <a:bodyPr anchor="t" rtlCol="false" tIns="0" lIns="0" bIns="0" rIns="0">
            <a:spAutoFit/>
          </a:bodyPr>
          <a:lstStyle/>
          <a:p>
            <a:pPr algn="just">
              <a:lnSpc>
                <a:spcPts val="2973"/>
              </a:lnSpc>
            </a:pPr>
            <a:r>
              <a:rPr lang="en-US" sz="2155" spc="211">
                <a:solidFill>
                  <a:srgbClr val="231F20"/>
                </a:solidFill>
                <a:latin typeface="DM Sans"/>
                <a:ea typeface="DM Sans"/>
                <a:cs typeface="DM Sans"/>
                <a:sym typeface="DM Sans"/>
              </a:rPr>
              <a:t>Kullandığımız ilk STM, F3 serisi bir mikroişlemcidir. Bu işlemci 72 MHz osilatör ve 64 KB RAM hafızasına sahiptir. ESP32, ESP8266 ve STM F446RE kartları ile UART ile haberleşmektedir. CAN2 hattına bağlıdır.</a:t>
            </a:r>
          </a:p>
          <a:p>
            <a:pPr algn="just">
              <a:lnSpc>
                <a:spcPts val="2973"/>
              </a:lnSpc>
            </a:pPr>
          </a:p>
          <a:p>
            <a:pPr algn="just">
              <a:lnSpc>
                <a:spcPts val="2973"/>
              </a:lnSpc>
            </a:pPr>
            <a:r>
              <a:rPr lang="en-US" sz="2155" spc="211">
                <a:solidFill>
                  <a:srgbClr val="231F20"/>
                </a:solidFill>
                <a:latin typeface="DM Sans"/>
                <a:ea typeface="DM Sans"/>
                <a:cs typeface="DM Sans"/>
                <a:sym typeface="DM Sans"/>
              </a:rPr>
              <a:t> İstenilen 9 mesajı CAN hattından filtreleyerek bu mesajları ESP8266 ve ESP32 modüllerine ve ardından sunucuya iletmektedir. </a:t>
            </a:r>
          </a:p>
          <a:p>
            <a:pPr algn="just">
              <a:lnSpc>
                <a:spcPts val="2973"/>
              </a:lnSpc>
            </a:pPr>
          </a:p>
          <a:p>
            <a:pPr algn="just">
              <a:lnSpc>
                <a:spcPts val="2973"/>
              </a:lnSpc>
            </a:pPr>
            <a:r>
              <a:rPr lang="en-US" sz="2155" spc="211">
                <a:solidFill>
                  <a:srgbClr val="231F20"/>
                </a:solidFill>
                <a:latin typeface="DM Sans"/>
                <a:ea typeface="DM Sans"/>
                <a:cs typeface="DM Sans"/>
                <a:sym typeface="DM Sans"/>
              </a:rPr>
              <a:t>Aynı zamanda bu ilettiği mesajları SD karta kaydetmekte ve fiziksel kayıt almaktadır. Sunucuya gönderdiği görselleştirme verileri SD karta kaydedilmiş verilerdir. STM bu verileri okuyarak sunucuya gönderir. Bu şekilde anlık bağlantı sorunlarında oluşabilecek veri kayıplarının önüne geçilmiştir.</a:t>
            </a:r>
          </a:p>
          <a:p>
            <a:pPr algn="just">
              <a:lnSpc>
                <a:spcPts val="2973"/>
              </a:lnSpc>
            </a:pPr>
          </a:p>
          <a:p>
            <a:pPr algn="just">
              <a:lnSpc>
                <a:spcPts val="2973"/>
              </a:lnSpc>
            </a:pPr>
            <a:r>
              <a:rPr lang="en-US" sz="2155" spc="211">
                <a:solidFill>
                  <a:srgbClr val="231F20"/>
                </a:solidFill>
                <a:latin typeface="DM Sans"/>
                <a:ea typeface="DM Sans"/>
                <a:cs typeface="DM Sans"/>
                <a:sym typeface="DM Sans"/>
              </a:rPr>
              <a:t>Yazılım çalışmaları STM’in kendi ara yüzü olan STM Cube IDE programında C dilinde gerçekleştirilmiştir. Geliştirilen yazılım algoritması, kullanılan fonksiyonlar ve sistem diyagramı verilmiştir.</a:t>
            </a:r>
          </a:p>
          <a:p>
            <a:pPr algn="just">
              <a:lnSpc>
                <a:spcPts val="2973"/>
              </a:lnSpc>
            </a:pPr>
          </a:p>
        </p:txBody>
      </p:sp>
      <p:sp>
        <p:nvSpPr>
          <p:cNvPr name="TextBox 9" id="9"/>
          <p:cNvSpPr txBox="true"/>
          <p:nvPr/>
        </p:nvSpPr>
        <p:spPr>
          <a:xfrm rot="0">
            <a:off x="5912756" y="669707"/>
            <a:ext cx="5993096" cy="744745"/>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STM32 F303RE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028700" y="3743472"/>
            <a:ext cx="6200751" cy="5514828"/>
          </a:xfrm>
          <a:custGeom>
            <a:avLst/>
            <a:gdLst/>
            <a:ahLst/>
            <a:cxnLst/>
            <a:rect r="r" b="b" t="t" l="l"/>
            <a:pathLst>
              <a:path h="5514828" w="6200751">
                <a:moveTo>
                  <a:pt x="0" y="0"/>
                </a:moveTo>
                <a:lnTo>
                  <a:pt x="6200751" y="0"/>
                </a:lnTo>
                <a:lnTo>
                  <a:pt x="6200751" y="5514828"/>
                </a:lnTo>
                <a:lnTo>
                  <a:pt x="0" y="5514828"/>
                </a:lnTo>
                <a:lnTo>
                  <a:pt x="0" y="0"/>
                </a:lnTo>
                <a:close/>
              </a:path>
            </a:pathLst>
          </a:custGeom>
          <a:blipFill>
            <a:blip r:embed="rId5"/>
            <a:stretch>
              <a:fillRect l="0" t="0" r="0" b="0"/>
            </a:stretch>
          </a:blipFill>
        </p:spPr>
      </p:sp>
      <p:sp>
        <p:nvSpPr>
          <p:cNvPr name="Freeform 9" id="9"/>
          <p:cNvSpPr/>
          <p:nvPr/>
        </p:nvSpPr>
        <p:spPr>
          <a:xfrm flipH="false" flipV="false" rot="0">
            <a:off x="8059686" y="4543498"/>
            <a:ext cx="9199614" cy="4714802"/>
          </a:xfrm>
          <a:custGeom>
            <a:avLst/>
            <a:gdLst/>
            <a:ahLst/>
            <a:cxnLst/>
            <a:rect r="r" b="b" t="t" l="l"/>
            <a:pathLst>
              <a:path h="4714802" w="9199614">
                <a:moveTo>
                  <a:pt x="0" y="0"/>
                </a:moveTo>
                <a:lnTo>
                  <a:pt x="9199614" y="0"/>
                </a:lnTo>
                <a:lnTo>
                  <a:pt x="9199614" y="4714802"/>
                </a:lnTo>
                <a:lnTo>
                  <a:pt x="0" y="4714802"/>
                </a:lnTo>
                <a:lnTo>
                  <a:pt x="0" y="0"/>
                </a:lnTo>
                <a:close/>
              </a:path>
            </a:pathLst>
          </a:custGeom>
          <a:blipFill>
            <a:blip r:embed="rId6"/>
            <a:stretch>
              <a:fillRect l="0" t="0" r="0" b="0"/>
            </a:stretch>
          </a:blipFill>
        </p:spPr>
      </p:sp>
      <p:sp>
        <p:nvSpPr>
          <p:cNvPr name="TextBox 10" id="10"/>
          <p:cNvSpPr txBox="true"/>
          <p:nvPr/>
        </p:nvSpPr>
        <p:spPr>
          <a:xfrm rot="0">
            <a:off x="5912756" y="669707"/>
            <a:ext cx="5993096" cy="744745"/>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STM32 F303RE</a:t>
            </a:r>
          </a:p>
        </p:txBody>
      </p:sp>
      <p:sp>
        <p:nvSpPr>
          <p:cNvPr name="TextBox 11" id="11"/>
          <p:cNvSpPr txBox="true"/>
          <p:nvPr/>
        </p:nvSpPr>
        <p:spPr>
          <a:xfrm rot="0">
            <a:off x="1028700" y="2560602"/>
            <a:ext cx="16230600" cy="731488"/>
          </a:xfrm>
          <a:prstGeom prst="rect">
            <a:avLst/>
          </a:prstGeom>
        </p:spPr>
        <p:txBody>
          <a:bodyPr anchor="t" rtlCol="false" tIns="0" lIns="0" bIns="0" rIns="0">
            <a:spAutoFit/>
          </a:bodyPr>
          <a:lstStyle/>
          <a:p>
            <a:pPr algn="just">
              <a:lnSpc>
                <a:spcPts val="2973"/>
              </a:lnSpc>
            </a:pPr>
            <a:r>
              <a:rPr lang="en-US" sz="2155" spc="211">
                <a:solidFill>
                  <a:srgbClr val="231F20"/>
                </a:solidFill>
                <a:latin typeface="DM Sans"/>
                <a:ea typeface="DM Sans"/>
                <a:cs typeface="DM Sans"/>
                <a:sym typeface="DM Sans"/>
              </a:rPr>
              <a:t>Yazılım çalışmalarından önce STM in konfigürasyonu gerçekleştirilmiştir. Burada kullanılacak haberleşme hatları, GPIO çıkışları, osilatör ayarı ve pinout ayarları Şekil A ve B’de gerçekleştirilmiştir.</a:t>
            </a:r>
          </a:p>
        </p:txBody>
      </p:sp>
      <p:sp>
        <p:nvSpPr>
          <p:cNvPr name="TextBox 12" id="12"/>
          <p:cNvSpPr txBox="true"/>
          <p:nvPr/>
        </p:nvSpPr>
        <p:spPr>
          <a:xfrm rot="0">
            <a:off x="2050996" y="9602745"/>
            <a:ext cx="4816579" cy="393727"/>
          </a:xfrm>
          <a:prstGeom prst="rect">
            <a:avLst/>
          </a:prstGeom>
        </p:spPr>
        <p:txBody>
          <a:bodyPr anchor="t" rtlCol="false" tIns="0" lIns="0" bIns="0" rIns="0">
            <a:spAutoFit/>
          </a:bodyPr>
          <a:lstStyle/>
          <a:p>
            <a:pPr algn="l">
              <a:lnSpc>
                <a:spcPts val="3249"/>
              </a:lnSpc>
            </a:pPr>
            <a:r>
              <a:rPr lang="en-US" sz="2355" spc="230">
                <a:solidFill>
                  <a:srgbClr val="231F20"/>
                </a:solidFill>
                <a:latin typeface="DM Sans"/>
                <a:ea typeface="DM Sans"/>
                <a:cs typeface="DM Sans"/>
                <a:sym typeface="DM Sans"/>
              </a:rPr>
              <a:t>Şekil A. STM32 F303 Pinout</a:t>
            </a:r>
          </a:p>
        </p:txBody>
      </p:sp>
      <p:sp>
        <p:nvSpPr>
          <p:cNvPr name="TextBox 13" id="13"/>
          <p:cNvSpPr txBox="true"/>
          <p:nvPr/>
        </p:nvSpPr>
        <p:spPr>
          <a:xfrm rot="0">
            <a:off x="10066141" y="9602745"/>
            <a:ext cx="6769760" cy="393727"/>
          </a:xfrm>
          <a:prstGeom prst="rect">
            <a:avLst/>
          </a:prstGeom>
        </p:spPr>
        <p:txBody>
          <a:bodyPr anchor="t" rtlCol="false" tIns="0" lIns="0" bIns="0" rIns="0">
            <a:spAutoFit/>
          </a:bodyPr>
          <a:lstStyle/>
          <a:p>
            <a:pPr algn="l">
              <a:lnSpc>
                <a:spcPts val="3249"/>
              </a:lnSpc>
            </a:pPr>
            <a:r>
              <a:rPr lang="en-US" sz="2355" spc="230">
                <a:solidFill>
                  <a:srgbClr val="231F20"/>
                </a:solidFill>
                <a:latin typeface="DM Sans"/>
                <a:ea typeface="DM Sans"/>
                <a:cs typeface="DM Sans"/>
                <a:sym typeface="DM Sans"/>
              </a:rPr>
              <a:t>Şekil B. STM32 F303 Clock Configuration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828149" y="4406812"/>
            <a:ext cx="3211088" cy="1324674"/>
          </a:xfrm>
          <a:custGeom>
            <a:avLst/>
            <a:gdLst/>
            <a:ahLst/>
            <a:cxnLst/>
            <a:rect r="r" b="b" t="t" l="l"/>
            <a:pathLst>
              <a:path h="1324674" w="3211088">
                <a:moveTo>
                  <a:pt x="0" y="0"/>
                </a:moveTo>
                <a:lnTo>
                  <a:pt x="3211088" y="0"/>
                </a:lnTo>
                <a:lnTo>
                  <a:pt x="3211088" y="1324674"/>
                </a:lnTo>
                <a:lnTo>
                  <a:pt x="0" y="1324674"/>
                </a:lnTo>
                <a:lnTo>
                  <a:pt x="0" y="0"/>
                </a:lnTo>
                <a:close/>
              </a:path>
            </a:pathLst>
          </a:custGeom>
          <a:blipFill>
            <a:blip r:embed="rId5"/>
            <a:stretch>
              <a:fillRect l="0" t="-1705" r="0" b="-1705"/>
            </a:stretch>
          </a:blipFill>
        </p:spPr>
      </p:sp>
      <p:sp>
        <p:nvSpPr>
          <p:cNvPr name="Freeform 9" id="9"/>
          <p:cNvSpPr/>
          <p:nvPr/>
        </p:nvSpPr>
        <p:spPr>
          <a:xfrm flipH="false" flipV="false" rot="0">
            <a:off x="1828149" y="5731486"/>
            <a:ext cx="3211088" cy="3931945"/>
          </a:xfrm>
          <a:custGeom>
            <a:avLst/>
            <a:gdLst/>
            <a:ahLst/>
            <a:cxnLst/>
            <a:rect r="r" b="b" t="t" l="l"/>
            <a:pathLst>
              <a:path h="3931945" w="3211088">
                <a:moveTo>
                  <a:pt x="0" y="0"/>
                </a:moveTo>
                <a:lnTo>
                  <a:pt x="3211088" y="0"/>
                </a:lnTo>
                <a:lnTo>
                  <a:pt x="3211088" y="3931945"/>
                </a:lnTo>
                <a:lnTo>
                  <a:pt x="0" y="3931945"/>
                </a:lnTo>
                <a:lnTo>
                  <a:pt x="0" y="0"/>
                </a:lnTo>
                <a:close/>
              </a:path>
            </a:pathLst>
          </a:custGeom>
          <a:blipFill>
            <a:blip r:embed="rId6"/>
            <a:stretch>
              <a:fillRect l="0" t="0" r="0" b="0"/>
            </a:stretch>
          </a:blipFill>
        </p:spPr>
      </p:sp>
      <p:sp>
        <p:nvSpPr>
          <p:cNvPr name="Freeform 10" id="10"/>
          <p:cNvSpPr/>
          <p:nvPr/>
        </p:nvSpPr>
        <p:spPr>
          <a:xfrm flipH="false" flipV="false" rot="0">
            <a:off x="5598824" y="4384977"/>
            <a:ext cx="3319970" cy="5256619"/>
          </a:xfrm>
          <a:custGeom>
            <a:avLst/>
            <a:gdLst/>
            <a:ahLst/>
            <a:cxnLst/>
            <a:rect r="r" b="b" t="t" l="l"/>
            <a:pathLst>
              <a:path h="5256619" w="3319970">
                <a:moveTo>
                  <a:pt x="0" y="0"/>
                </a:moveTo>
                <a:lnTo>
                  <a:pt x="3319970" y="0"/>
                </a:lnTo>
                <a:lnTo>
                  <a:pt x="3319970" y="5256618"/>
                </a:lnTo>
                <a:lnTo>
                  <a:pt x="0" y="5256618"/>
                </a:lnTo>
                <a:lnTo>
                  <a:pt x="0" y="0"/>
                </a:lnTo>
                <a:close/>
              </a:path>
            </a:pathLst>
          </a:custGeom>
          <a:blipFill>
            <a:blip r:embed="rId7"/>
            <a:stretch>
              <a:fillRect l="0" t="0" r="0" b="0"/>
            </a:stretch>
          </a:blipFill>
        </p:spPr>
      </p:sp>
      <p:sp>
        <p:nvSpPr>
          <p:cNvPr name="Freeform 11" id="11"/>
          <p:cNvSpPr/>
          <p:nvPr/>
        </p:nvSpPr>
        <p:spPr>
          <a:xfrm flipH="false" flipV="false" rot="0">
            <a:off x="9478381" y="4384977"/>
            <a:ext cx="4341337" cy="5278454"/>
          </a:xfrm>
          <a:custGeom>
            <a:avLst/>
            <a:gdLst/>
            <a:ahLst/>
            <a:cxnLst/>
            <a:rect r="r" b="b" t="t" l="l"/>
            <a:pathLst>
              <a:path h="5278454" w="4341337">
                <a:moveTo>
                  <a:pt x="0" y="0"/>
                </a:moveTo>
                <a:lnTo>
                  <a:pt x="4341337" y="0"/>
                </a:lnTo>
                <a:lnTo>
                  <a:pt x="4341337" y="5278454"/>
                </a:lnTo>
                <a:lnTo>
                  <a:pt x="0" y="5278454"/>
                </a:lnTo>
                <a:lnTo>
                  <a:pt x="0" y="0"/>
                </a:lnTo>
                <a:close/>
              </a:path>
            </a:pathLst>
          </a:custGeom>
          <a:blipFill>
            <a:blip r:embed="rId8"/>
            <a:stretch>
              <a:fillRect l="0" t="0" r="-86275" b="0"/>
            </a:stretch>
          </a:blipFill>
        </p:spPr>
      </p:sp>
      <p:sp>
        <p:nvSpPr>
          <p:cNvPr name="Freeform 12" id="12"/>
          <p:cNvSpPr/>
          <p:nvPr/>
        </p:nvSpPr>
        <p:spPr>
          <a:xfrm flipH="false" flipV="false" rot="0">
            <a:off x="14243732" y="5624713"/>
            <a:ext cx="3554746" cy="2777145"/>
          </a:xfrm>
          <a:custGeom>
            <a:avLst/>
            <a:gdLst/>
            <a:ahLst/>
            <a:cxnLst/>
            <a:rect r="r" b="b" t="t" l="l"/>
            <a:pathLst>
              <a:path h="2777145" w="3554746">
                <a:moveTo>
                  <a:pt x="0" y="0"/>
                </a:moveTo>
                <a:lnTo>
                  <a:pt x="3554746" y="0"/>
                </a:lnTo>
                <a:lnTo>
                  <a:pt x="3554746" y="2777146"/>
                </a:lnTo>
                <a:lnTo>
                  <a:pt x="0" y="2777146"/>
                </a:lnTo>
                <a:lnTo>
                  <a:pt x="0" y="0"/>
                </a:lnTo>
                <a:close/>
              </a:path>
            </a:pathLst>
          </a:custGeom>
          <a:blipFill>
            <a:blip r:embed="rId9"/>
            <a:stretch>
              <a:fillRect l="0" t="0" r="0" b="0"/>
            </a:stretch>
          </a:blipFill>
        </p:spPr>
      </p:sp>
      <p:sp>
        <p:nvSpPr>
          <p:cNvPr name="TextBox 13" id="13"/>
          <p:cNvSpPr txBox="true"/>
          <p:nvPr/>
        </p:nvSpPr>
        <p:spPr>
          <a:xfrm rot="0">
            <a:off x="5912756" y="669707"/>
            <a:ext cx="5993096" cy="744745"/>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STM32 F303RE</a:t>
            </a:r>
          </a:p>
        </p:txBody>
      </p:sp>
      <p:sp>
        <p:nvSpPr>
          <p:cNvPr name="TextBox 14" id="14"/>
          <p:cNvSpPr txBox="true"/>
          <p:nvPr/>
        </p:nvSpPr>
        <p:spPr>
          <a:xfrm rot="0">
            <a:off x="1028700" y="2367316"/>
            <a:ext cx="16230600" cy="1845466"/>
          </a:xfrm>
          <a:prstGeom prst="rect">
            <a:avLst/>
          </a:prstGeom>
        </p:spPr>
        <p:txBody>
          <a:bodyPr anchor="t" rtlCol="false" tIns="0" lIns="0" bIns="0" rIns="0">
            <a:spAutoFit/>
          </a:bodyPr>
          <a:lstStyle/>
          <a:p>
            <a:pPr algn="just">
              <a:lnSpc>
                <a:spcPts val="2973"/>
              </a:lnSpc>
            </a:pPr>
            <a:r>
              <a:rPr lang="en-US" sz="2155" spc="211">
                <a:solidFill>
                  <a:srgbClr val="231F20"/>
                </a:solidFill>
                <a:latin typeface="DM Sans"/>
                <a:ea typeface="DM Sans"/>
                <a:cs typeface="DM Sans"/>
                <a:sym typeface="DM Sans"/>
              </a:rPr>
              <a:t>Yazılım çalışmaları kullanılacak kütüphaneler koda dahil edilerek başlamıştır. Şekil A’da görünen </a:t>
            </a:r>
            <a:r>
              <a:rPr lang="en-US" b="true" sz="2155" spc="211">
                <a:solidFill>
                  <a:srgbClr val="231F20"/>
                </a:solidFill>
                <a:latin typeface="DM Sans Bold"/>
                <a:ea typeface="DM Sans Bold"/>
                <a:cs typeface="DM Sans Bold"/>
                <a:sym typeface="DM Sans Bold"/>
              </a:rPr>
              <a:t>FATFS </a:t>
            </a:r>
            <a:r>
              <a:rPr lang="en-US" sz="2155" spc="211">
                <a:solidFill>
                  <a:srgbClr val="231F20"/>
                </a:solidFill>
                <a:latin typeface="DM Sans"/>
                <a:ea typeface="DM Sans"/>
                <a:cs typeface="DM Sans"/>
                <a:sym typeface="DM Sans"/>
              </a:rPr>
              <a:t>kütüphanesi </a:t>
            </a:r>
            <a:r>
              <a:rPr lang="en-US" b="true" sz="2155" spc="211">
                <a:solidFill>
                  <a:srgbClr val="231F20"/>
                </a:solidFill>
                <a:latin typeface="DM Sans Bold"/>
                <a:ea typeface="DM Sans Bold"/>
                <a:cs typeface="DM Sans Bold"/>
                <a:sym typeface="DM Sans Bold"/>
              </a:rPr>
              <a:t>SD Kart</a:t>
            </a:r>
            <a:r>
              <a:rPr lang="en-US" sz="2155" spc="211">
                <a:solidFill>
                  <a:srgbClr val="231F20"/>
                </a:solidFill>
                <a:latin typeface="DM Sans"/>
                <a:ea typeface="DM Sans"/>
                <a:cs typeface="DM Sans"/>
                <a:sym typeface="DM Sans"/>
              </a:rPr>
              <a:t> ile çalışmak için kullanılmıştır. Ardından Şekil B’de görünen başlangıç değişkenleri tanımlanmıştır. Bu değişkenler kullanılan </a:t>
            </a:r>
            <a:r>
              <a:rPr lang="en-US" b="true" sz="2155" spc="211">
                <a:solidFill>
                  <a:srgbClr val="231F20"/>
                </a:solidFill>
                <a:latin typeface="DM Sans Bold"/>
                <a:ea typeface="DM Sans Bold"/>
                <a:cs typeface="DM Sans Bold"/>
                <a:sym typeface="DM Sans Bold"/>
              </a:rPr>
              <a:t>fonksiyonlarda </a:t>
            </a:r>
            <a:r>
              <a:rPr lang="en-US" sz="2155" spc="211">
                <a:solidFill>
                  <a:srgbClr val="231F20"/>
                </a:solidFill>
                <a:latin typeface="DM Sans"/>
                <a:ea typeface="DM Sans"/>
                <a:cs typeface="DM Sans"/>
                <a:sym typeface="DM Sans"/>
              </a:rPr>
              <a:t>tanımlıdır. Şekil C STM çalıştığı anda devreye giren fonksiyonları, Şekil D ise sürekli kontrol edilen fonksiyonları içerir. Fonksiyon içeriklerine değinilmiştir.</a:t>
            </a:r>
          </a:p>
        </p:txBody>
      </p:sp>
      <p:sp>
        <p:nvSpPr>
          <p:cNvPr name="TextBox 15" id="15"/>
          <p:cNvSpPr txBox="true"/>
          <p:nvPr/>
        </p:nvSpPr>
        <p:spPr>
          <a:xfrm rot="0">
            <a:off x="1821138" y="9794059"/>
            <a:ext cx="3218099" cy="360310"/>
          </a:xfrm>
          <a:prstGeom prst="rect">
            <a:avLst/>
          </a:prstGeom>
        </p:spPr>
        <p:txBody>
          <a:bodyPr anchor="t" rtlCol="false" tIns="0" lIns="0" bIns="0" rIns="0">
            <a:spAutoFit/>
          </a:bodyPr>
          <a:lstStyle/>
          <a:p>
            <a:pPr algn="l">
              <a:lnSpc>
                <a:spcPts val="2973"/>
              </a:lnSpc>
            </a:pPr>
            <a:r>
              <a:rPr lang="en-US" sz="2155" spc="211">
                <a:solidFill>
                  <a:srgbClr val="231F20"/>
                </a:solidFill>
                <a:latin typeface="DM Sans"/>
                <a:ea typeface="DM Sans"/>
                <a:cs typeface="DM Sans"/>
                <a:sym typeface="DM Sans"/>
              </a:rPr>
              <a:t>Şekil A. Kütüphaneler</a:t>
            </a:r>
          </a:p>
        </p:txBody>
      </p:sp>
      <p:sp>
        <p:nvSpPr>
          <p:cNvPr name="TextBox 16" id="16"/>
          <p:cNvSpPr txBox="true"/>
          <p:nvPr/>
        </p:nvSpPr>
        <p:spPr>
          <a:xfrm rot="0">
            <a:off x="5598824" y="9794059"/>
            <a:ext cx="3218099" cy="360310"/>
          </a:xfrm>
          <a:prstGeom prst="rect">
            <a:avLst/>
          </a:prstGeom>
        </p:spPr>
        <p:txBody>
          <a:bodyPr anchor="t" rtlCol="false" tIns="0" lIns="0" bIns="0" rIns="0">
            <a:spAutoFit/>
          </a:bodyPr>
          <a:lstStyle/>
          <a:p>
            <a:pPr algn="l">
              <a:lnSpc>
                <a:spcPts val="2973"/>
              </a:lnSpc>
            </a:pPr>
            <a:r>
              <a:rPr lang="en-US" sz="2155" spc="211">
                <a:solidFill>
                  <a:srgbClr val="231F20"/>
                </a:solidFill>
                <a:latin typeface="DM Sans"/>
                <a:ea typeface="DM Sans"/>
                <a:cs typeface="DM Sans"/>
                <a:sym typeface="DM Sans"/>
              </a:rPr>
              <a:t>Şekil B. Tanımlamalar</a:t>
            </a:r>
          </a:p>
        </p:txBody>
      </p:sp>
      <p:sp>
        <p:nvSpPr>
          <p:cNvPr name="TextBox 17" id="17"/>
          <p:cNvSpPr txBox="true"/>
          <p:nvPr/>
        </p:nvSpPr>
        <p:spPr>
          <a:xfrm rot="0">
            <a:off x="10302871" y="9794059"/>
            <a:ext cx="2692357" cy="360310"/>
          </a:xfrm>
          <a:prstGeom prst="rect">
            <a:avLst/>
          </a:prstGeom>
        </p:spPr>
        <p:txBody>
          <a:bodyPr anchor="t" rtlCol="false" tIns="0" lIns="0" bIns="0" rIns="0">
            <a:spAutoFit/>
          </a:bodyPr>
          <a:lstStyle/>
          <a:p>
            <a:pPr algn="l">
              <a:lnSpc>
                <a:spcPts val="2973"/>
              </a:lnSpc>
            </a:pPr>
            <a:r>
              <a:rPr lang="en-US" sz="2155" spc="211">
                <a:solidFill>
                  <a:srgbClr val="231F20"/>
                </a:solidFill>
                <a:latin typeface="DM Sans"/>
                <a:ea typeface="DM Sans"/>
                <a:cs typeface="DM Sans"/>
                <a:sym typeface="DM Sans"/>
              </a:rPr>
              <a:t>Şekil C. Başlangıç</a:t>
            </a:r>
          </a:p>
        </p:txBody>
      </p:sp>
      <p:sp>
        <p:nvSpPr>
          <p:cNvPr name="TextBox 18" id="18"/>
          <p:cNvSpPr txBox="true"/>
          <p:nvPr/>
        </p:nvSpPr>
        <p:spPr>
          <a:xfrm rot="0">
            <a:off x="14374965" y="8596631"/>
            <a:ext cx="3292280" cy="360310"/>
          </a:xfrm>
          <a:prstGeom prst="rect">
            <a:avLst/>
          </a:prstGeom>
        </p:spPr>
        <p:txBody>
          <a:bodyPr anchor="t" rtlCol="false" tIns="0" lIns="0" bIns="0" rIns="0">
            <a:spAutoFit/>
          </a:bodyPr>
          <a:lstStyle/>
          <a:p>
            <a:pPr algn="l">
              <a:lnSpc>
                <a:spcPts val="2973"/>
              </a:lnSpc>
            </a:pPr>
            <a:r>
              <a:rPr lang="en-US" sz="2155" spc="211">
                <a:solidFill>
                  <a:srgbClr val="231F20"/>
                </a:solidFill>
                <a:latin typeface="DM Sans"/>
                <a:ea typeface="DM Sans"/>
                <a:cs typeface="DM Sans"/>
                <a:sym typeface="DM Sans"/>
              </a:rPr>
              <a:t>Şekil D. Sürekli Döngü</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5312233" y="3346752"/>
            <a:ext cx="7194144" cy="6183154"/>
          </a:xfrm>
          <a:custGeom>
            <a:avLst/>
            <a:gdLst/>
            <a:ahLst/>
            <a:cxnLst/>
            <a:rect r="r" b="b" t="t" l="l"/>
            <a:pathLst>
              <a:path h="6183154" w="7194144">
                <a:moveTo>
                  <a:pt x="0" y="0"/>
                </a:moveTo>
                <a:lnTo>
                  <a:pt x="7194143" y="0"/>
                </a:lnTo>
                <a:lnTo>
                  <a:pt x="7194143" y="6183154"/>
                </a:lnTo>
                <a:lnTo>
                  <a:pt x="0" y="6183154"/>
                </a:lnTo>
                <a:lnTo>
                  <a:pt x="0" y="0"/>
                </a:lnTo>
                <a:close/>
              </a:path>
            </a:pathLst>
          </a:custGeom>
          <a:blipFill>
            <a:blip r:embed="rId5"/>
            <a:stretch>
              <a:fillRect l="0" t="0" r="0" b="0"/>
            </a:stretch>
          </a:blipFill>
        </p:spPr>
      </p:sp>
      <p:sp>
        <p:nvSpPr>
          <p:cNvPr name="TextBox 9" id="9"/>
          <p:cNvSpPr txBox="true"/>
          <p:nvPr/>
        </p:nvSpPr>
        <p:spPr>
          <a:xfrm rot="0">
            <a:off x="5912756" y="669707"/>
            <a:ext cx="5993096" cy="744745"/>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STM32 F303RE</a:t>
            </a:r>
          </a:p>
        </p:txBody>
      </p:sp>
      <p:sp>
        <p:nvSpPr>
          <p:cNvPr name="TextBox 10" id="10"/>
          <p:cNvSpPr txBox="true"/>
          <p:nvPr/>
        </p:nvSpPr>
        <p:spPr>
          <a:xfrm rot="0">
            <a:off x="1028700" y="2367316"/>
            <a:ext cx="16230600" cy="731488"/>
          </a:xfrm>
          <a:prstGeom prst="rect">
            <a:avLst/>
          </a:prstGeom>
        </p:spPr>
        <p:txBody>
          <a:bodyPr anchor="t" rtlCol="false" tIns="0" lIns="0" bIns="0" rIns="0">
            <a:spAutoFit/>
          </a:bodyPr>
          <a:lstStyle/>
          <a:p>
            <a:pPr algn="just">
              <a:lnSpc>
                <a:spcPts val="2973"/>
              </a:lnSpc>
            </a:pPr>
            <a:r>
              <a:rPr lang="en-US" sz="2155" spc="211">
                <a:solidFill>
                  <a:srgbClr val="231F20"/>
                </a:solidFill>
                <a:latin typeface="DM Sans"/>
                <a:ea typeface="DM Sans"/>
                <a:cs typeface="DM Sans"/>
                <a:sym typeface="DM Sans"/>
              </a:rPr>
              <a:t>SD kartın başlatıldığı fonksiyondur. Her tetiklendiğinde SD kartı koda tanımlar ve farklı isimde yeni bir dosya açar. Dosya imlecini dosyanın sonuna götürür ve yazma işlemine hazır hale getirir.</a:t>
            </a:r>
          </a:p>
        </p:txBody>
      </p:sp>
      <p:sp>
        <p:nvSpPr>
          <p:cNvPr name="TextBox 11" id="11"/>
          <p:cNvSpPr txBox="true"/>
          <p:nvPr/>
        </p:nvSpPr>
        <p:spPr>
          <a:xfrm rot="0">
            <a:off x="7543974" y="9739456"/>
            <a:ext cx="2730661" cy="360310"/>
          </a:xfrm>
          <a:prstGeom prst="rect">
            <a:avLst/>
          </a:prstGeom>
        </p:spPr>
        <p:txBody>
          <a:bodyPr anchor="t" rtlCol="false" tIns="0" lIns="0" bIns="0" rIns="0">
            <a:spAutoFit/>
          </a:bodyPr>
          <a:lstStyle/>
          <a:p>
            <a:pPr algn="l">
              <a:lnSpc>
                <a:spcPts val="2973"/>
              </a:lnSpc>
            </a:pPr>
            <a:r>
              <a:rPr lang="en-US" sz="2155" spc="211">
                <a:solidFill>
                  <a:srgbClr val="231F20"/>
                </a:solidFill>
                <a:latin typeface="DM Sans"/>
                <a:ea typeface="DM Sans"/>
                <a:cs typeface="DM Sans"/>
                <a:sym typeface="DM Sans"/>
              </a:rPr>
              <a:t>SD Kart Başlangıç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225403" y="4089702"/>
            <a:ext cx="6318571" cy="3036595"/>
          </a:xfrm>
          <a:custGeom>
            <a:avLst/>
            <a:gdLst/>
            <a:ahLst/>
            <a:cxnLst/>
            <a:rect r="r" b="b" t="t" l="l"/>
            <a:pathLst>
              <a:path h="3036595" w="6318571">
                <a:moveTo>
                  <a:pt x="0" y="0"/>
                </a:moveTo>
                <a:lnTo>
                  <a:pt x="6318571" y="0"/>
                </a:lnTo>
                <a:lnTo>
                  <a:pt x="6318571" y="3036594"/>
                </a:lnTo>
                <a:lnTo>
                  <a:pt x="0" y="3036594"/>
                </a:lnTo>
                <a:lnTo>
                  <a:pt x="0" y="0"/>
                </a:lnTo>
                <a:close/>
              </a:path>
            </a:pathLst>
          </a:custGeom>
          <a:blipFill>
            <a:blip r:embed="rId5"/>
            <a:stretch>
              <a:fillRect l="0" t="0" r="0" b="0"/>
            </a:stretch>
          </a:blipFill>
        </p:spPr>
      </p:sp>
      <p:sp>
        <p:nvSpPr>
          <p:cNvPr name="Freeform 9" id="9"/>
          <p:cNvSpPr/>
          <p:nvPr/>
        </p:nvSpPr>
        <p:spPr>
          <a:xfrm flipH="false" flipV="false" rot="0">
            <a:off x="8612842" y="4345210"/>
            <a:ext cx="8133724" cy="2781086"/>
          </a:xfrm>
          <a:custGeom>
            <a:avLst/>
            <a:gdLst/>
            <a:ahLst/>
            <a:cxnLst/>
            <a:rect r="r" b="b" t="t" l="l"/>
            <a:pathLst>
              <a:path h="2781086" w="8133724">
                <a:moveTo>
                  <a:pt x="0" y="0"/>
                </a:moveTo>
                <a:lnTo>
                  <a:pt x="8133725" y="0"/>
                </a:lnTo>
                <a:lnTo>
                  <a:pt x="8133725" y="2781086"/>
                </a:lnTo>
                <a:lnTo>
                  <a:pt x="0" y="2781086"/>
                </a:lnTo>
                <a:lnTo>
                  <a:pt x="0" y="0"/>
                </a:lnTo>
                <a:close/>
              </a:path>
            </a:pathLst>
          </a:custGeom>
          <a:blipFill>
            <a:blip r:embed="rId6"/>
            <a:stretch>
              <a:fillRect l="0" t="0" r="0" b="0"/>
            </a:stretch>
          </a:blipFill>
        </p:spPr>
      </p:sp>
      <p:sp>
        <p:nvSpPr>
          <p:cNvPr name="TextBox 10" id="10"/>
          <p:cNvSpPr txBox="true"/>
          <p:nvPr/>
        </p:nvSpPr>
        <p:spPr>
          <a:xfrm rot="0">
            <a:off x="5912756" y="669707"/>
            <a:ext cx="5993096" cy="744745"/>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STM32 F303RE</a:t>
            </a:r>
          </a:p>
        </p:txBody>
      </p:sp>
      <p:sp>
        <p:nvSpPr>
          <p:cNvPr name="TextBox 11" id="11"/>
          <p:cNvSpPr txBox="true"/>
          <p:nvPr/>
        </p:nvSpPr>
        <p:spPr>
          <a:xfrm rot="0">
            <a:off x="1028700" y="2367316"/>
            <a:ext cx="16230600" cy="1474140"/>
          </a:xfrm>
          <a:prstGeom prst="rect">
            <a:avLst/>
          </a:prstGeom>
        </p:spPr>
        <p:txBody>
          <a:bodyPr anchor="t" rtlCol="false" tIns="0" lIns="0" bIns="0" rIns="0">
            <a:spAutoFit/>
          </a:bodyPr>
          <a:lstStyle/>
          <a:p>
            <a:pPr algn="just">
              <a:lnSpc>
                <a:spcPts val="2973"/>
              </a:lnSpc>
            </a:pPr>
            <a:r>
              <a:rPr lang="en-US" sz="2155" spc="211">
                <a:solidFill>
                  <a:srgbClr val="231F20"/>
                </a:solidFill>
                <a:latin typeface="DM Sans"/>
                <a:ea typeface="DM Sans"/>
                <a:cs typeface="DM Sans"/>
                <a:sym typeface="DM Sans"/>
              </a:rPr>
              <a:t>STM’in GPIO pini F446RE kartın reset pinine bağlıdır. F303 kart her başlatıldığında F446 kartı resetlemektedir. Bu da sürekli enerjide olacak F446 kartın her döngü de yeniden işlem yapacağı anlamına gelir. Şekil A’da fonksiyon görülmektedir. Şekil B’de ise sürekli CAN hattını kontrol eden, yeni mesaj yoksa canDurumu değişkenini değiştiren fonksiyon görülmektedir.</a:t>
            </a:r>
          </a:p>
        </p:txBody>
      </p:sp>
      <p:sp>
        <p:nvSpPr>
          <p:cNvPr name="TextBox 12" id="12"/>
          <p:cNvSpPr txBox="true"/>
          <p:nvPr/>
        </p:nvSpPr>
        <p:spPr>
          <a:xfrm rot="0">
            <a:off x="11102842" y="7441538"/>
            <a:ext cx="3153725" cy="360162"/>
          </a:xfrm>
          <a:prstGeom prst="rect">
            <a:avLst/>
          </a:prstGeom>
        </p:spPr>
        <p:txBody>
          <a:bodyPr anchor="t" rtlCol="false" tIns="0" lIns="0" bIns="0" rIns="0">
            <a:spAutoFit/>
          </a:bodyPr>
          <a:lstStyle/>
          <a:p>
            <a:pPr algn="l">
              <a:lnSpc>
                <a:spcPts val="2973"/>
              </a:lnSpc>
            </a:pPr>
            <a:r>
              <a:rPr lang="en-US" sz="2155" spc="211">
                <a:solidFill>
                  <a:srgbClr val="231F20"/>
                </a:solidFill>
                <a:latin typeface="DM Sans"/>
                <a:ea typeface="DM Sans"/>
                <a:cs typeface="DM Sans"/>
                <a:sym typeface="DM Sans"/>
              </a:rPr>
              <a:t>Şekil B. CAN Dinleme</a:t>
            </a:r>
          </a:p>
        </p:txBody>
      </p:sp>
      <p:sp>
        <p:nvSpPr>
          <p:cNvPr name="TextBox 13" id="13"/>
          <p:cNvSpPr txBox="true"/>
          <p:nvPr/>
        </p:nvSpPr>
        <p:spPr>
          <a:xfrm rot="0">
            <a:off x="2937989" y="7441538"/>
            <a:ext cx="2893399" cy="360162"/>
          </a:xfrm>
          <a:prstGeom prst="rect">
            <a:avLst/>
          </a:prstGeom>
        </p:spPr>
        <p:txBody>
          <a:bodyPr anchor="t" rtlCol="false" tIns="0" lIns="0" bIns="0" rIns="0">
            <a:spAutoFit/>
          </a:bodyPr>
          <a:lstStyle/>
          <a:p>
            <a:pPr algn="l">
              <a:lnSpc>
                <a:spcPts val="2973"/>
              </a:lnSpc>
            </a:pPr>
            <a:r>
              <a:rPr lang="en-US" sz="2155" spc="211">
                <a:solidFill>
                  <a:srgbClr val="231F20"/>
                </a:solidFill>
                <a:latin typeface="DM Sans"/>
                <a:ea typeface="DM Sans"/>
                <a:cs typeface="DM Sans"/>
                <a:sym typeface="DM Sans"/>
              </a:rPr>
              <a:t>Şekil A. STM Reset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178589" y="4045797"/>
            <a:ext cx="5540059" cy="5591715"/>
          </a:xfrm>
          <a:custGeom>
            <a:avLst/>
            <a:gdLst/>
            <a:ahLst/>
            <a:cxnLst/>
            <a:rect r="r" b="b" t="t" l="l"/>
            <a:pathLst>
              <a:path h="5591715" w="5540059">
                <a:moveTo>
                  <a:pt x="0" y="0"/>
                </a:moveTo>
                <a:lnTo>
                  <a:pt x="5540060" y="0"/>
                </a:lnTo>
                <a:lnTo>
                  <a:pt x="5540060" y="5591715"/>
                </a:lnTo>
                <a:lnTo>
                  <a:pt x="0" y="5591715"/>
                </a:lnTo>
                <a:lnTo>
                  <a:pt x="0" y="0"/>
                </a:lnTo>
                <a:close/>
              </a:path>
            </a:pathLst>
          </a:custGeom>
          <a:blipFill>
            <a:blip r:embed="rId5"/>
            <a:stretch>
              <a:fillRect l="0" t="0" r="0" b="0"/>
            </a:stretch>
          </a:blipFill>
        </p:spPr>
      </p:sp>
      <p:sp>
        <p:nvSpPr>
          <p:cNvPr name="Freeform 9" id="9"/>
          <p:cNvSpPr/>
          <p:nvPr/>
        </p:nvSpPr>
        <p:spPr>
          <a:xfrm flipH="false" flipV="false" rot="0">
            <a:off x="9841894" y="4045797"/>
            <a:ext cx="6668994" cy="5480931"/>
          </a:xfrm>
          <a:custGeom>
            <a:avLst/>
            <a:gdLst/>
            <a:ahLst/>
            <a:cxnLst/>
            <a:rect r="r" b="b" t="t" l="l"/>
            <a:pathLst>
              <a:path h="5480931" w="6668994">
                <a:moveTo>
                  <a:pt x="0" y="0"/>
                </a:moveTo>
                <a:lnTo>
                  <a:pt x="6668993" y="0"/>
                </a:lnTo>
                <a:lnTo>
                  <a:pt x="6668993" y="5480931"/>
                </a:lnTo>
                <a:lnTo>
                  <a:pt x="0" y="5480931"/>
                </a:lnTo>
                <a:lnTo>
                  <a:pt x="0" y="0"/>
                </a:lnTo>
                <a:close/>
              </a:path>
            </a:pathLst>
          </a:custGeom>
          <a:blipFill>
            <a:blip r:embed="rId6"/>
            <a:stretch>
              <a:fillRect l="0" t="0" r="0" b="0"/>
            </a:stretch>
          </a:blipFill>
        </p:spPr>
      </p:sp>
      <p:sp>
        <p:nvSpPr>
          <p:cNvPr name="TextBox 10" id="10"/>
          <p:cNvSpPr txBox="true"/>
          <p:nvPr/>
        </p:nvSpPr>
        <p:spPr>
          <a:xfrm rot="0">
            <a:off x="5912756" y="669707"/>
            <a:ext cx="5993096" cy="744745"/>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STM32 F303RE</a:t>
            </a:r>
          </a:p>
        </p:txBody>
      </p:sp>
      <p:sp>
        <p:nvSpPr>
          <p:cNvPr name="TextBox 11" id="11"/>
          <p:cNvSpPr txBox="true"/>
          <p:nvPr/>
        </p:nvSpPr>
        <p:spPr>
          <a:xfrm rot="0">
            <a:off x="1028700" y="2367316"/>
            <a:ext cx="16230600" cy="1474140"/>
          </a:xfrm>
          <a:prstGeom prst="rect">
            <a:avLst/>
          </a:prstGeom>
        </p:spPr>
        <p:txBody>
          <a:bodyPr anchor="t" rtlCol="false" tIns="0" lIns="0" bIns="0" rIns="0">
            <a:spAutoFit/>
          </a:bodyPr>
          <a:lstStyle/>
          <a:p>
            <a:pPr algn="just">
              <a:lnSpc>
                <a:spcPts val="2973"/>
              </a:lnSpc>
            </a:pPr>
            <a:r>
              <a:rPr lang="en-US" sz="2155" spc="211">
                <a:solidFill>
                  <a:srgbClr val="231F20"/>
                </a:solidFill>
                <a:latin typeface="DM Sans"/>
                <a:ea typeface="DM Sans"/>
                <a:cs typeface="DM Sans"/>
                <a:sym typeface="DM Sans"/>
              </a:rPr>
              <a:t>F303 hattan sadece istenen mesajları alır. Eğer istenen mesaj hatta ise bu mesajlar ID ve dataları saklanacak şekilde STM in geçici hafızasında depolanır. Şekil A’da mesaj filtreleme, Şekil B’de ise mesajları geçici diziye kaydetme fonksiyonları görülmektedir. Bu dizi sayesinde mesajların her bi datasına ayrı ayrı erişim sağlanabilmektedir.</a:t>
            </a:r>
          </a:p>
        </p:txBody>
      </p:sp>
      <p:sp>
        <p:nvSpPr>
          <p:cNvPr name="TextBox 12" id="12"/>
          <p:cNvSpPr txBox="true"/>
          <p:nvPr/>
        </p:nvSpPr>
        <p:spPr>
          <a:xfrm rot="0">
            <a:off x="11185278" y="9736278"/>
            <a:ext cx="3982225" cy="360162"/>
          </a:xfrm>
          <a:prstGeom prst="rect">
            <a:avLst/>
          </a:prstGeom>
        </p:spPr>
        <p:txBody>
          <a:bodyPr anchor="t" rtlCol="false" tIns="0" lIns="0" bIns="0" rIns="0">
            <a:spAutoFit/>
          </a:bodyPr>
          <a:lstStyle/>
          <a:p>
            <a:pPr algn="l">
              <a:lnSpc>
                <a:spcPts val="2973"/>
              </a:lnSpc>
            </a:pPr>
            <a:r>
              <a:rPr lang="en-US" sz="2155" spc="211">
                <a:solidFill>
                  <a:srgbClr val="231F20"/>
                </a:solidFill>
                <a:latin typeface="DM Sans"/>
                <a:ea typeface="DM Sans"/>
                <a:cs typeface="DM Sans"/>
                <a:sym typeface="DM Sans"/>
              </a:rPr>
              <a:t>Şekil B. Geçici Depolama</a:t>
            </a:r>
          </a:p>
        </p:txBody>
      </p:sp>
      <p:sp>
        <p:nvSpPr>
          <p:cNvPr name="TextBox 13" id="13"/>
          <p:cNvSpPr txBox="true"/>
          <p:nvPr/>
        </p:nvSpPr>
        <p:spPr>
          <a:xfrm rot="0">
            <a:off x="3501920" y="9736278"/>
            <a:ext cx="2893399" cy="360162"/>
          </a:xfrm>
          <a:prstGeom prst="rect">
            <a:avLst/>
          </a:prstGeom>
        </p:spPr>
        <p:txBody>
          <a:bodyPr anchor="t" rtlCol="false" tIns="0" lIns="0" bIns="0" rIns="0">
            <a:spAutoFit/>
          </a:bodyPr>
          <a:lstStyle/>
          <a:p>
            <a:pPr algn="l">
              <a:lnSpc>
                <a:spcPts val="2973"/>
              </a:lnSpc>
            </a:pPr>
            <a:r>
              <a:rPr lang="en-US" sz="2155" spc="211">
                <a:solidFill>
                  <a:srgbClr val="231F20"/>
                </a:solidFill>
                <a:latin typeface="DM Sans"/>
                <a:ea typeface="DM Sans"/>
                <a:cs typeface="DM Sans"/>
                <a:sym typeface="DM Sans"/>
              </a:rPr>
              <a:t>Şekil A. Filtreleme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139036" y="3841456"/>
            <a:ext cx="5619165" cy="5943153"/>
          </a:xfrm>
          <a:custGeom>
            <a:avLst/>
            <a:gdLst/>
            <a:ahLst/>
            <a:cxnLst/>
            <a:rect r="r" b="b" t="t" l="l"/>
            <a:pathLst>
              <a:path h="5943153" w="5619165">
                <a:moveTo>
                  <a:pt x="0" y="0"/>
                </a:moveTo>
                <a:lnTo>
                  <a:pt x="5619165" y="0"/>
                </a:lnTo>
                <a:lnTo>
                  <a:pt x="5619165" y="5943153"/>
                </a:lnTo>
                <a:lnTo>
                  <a:pt x="0" y="5943153"/>
                </a:lnTo>
                <a:lnTo>
                  <a:pt x="0" y="0"/>
                </a:lnTo>
                <a:close/>
              </a:path>
            </a:pathLst>
          </a:custGeom>
          <a:blipFill>
            <a:blip r:embed="rId5"/>
            <a:stretch>
              <a:fillRect l="0" t="0" r="0" b="0"/>
            </a:stretch>
          </a:blipFill>
        </p:spPr>
      </p:sp>
      <p:sp>
        <p:nvSpPr>
          <p:cNvPr name="Freeform 9" id="9"/>
          <p:cNvSpPr/>
          <p:nvPr/>
        </p:nvSpPr>
        <p:spPr>
          <a:xfrm flipH="false" flipV="false" rot="0">
            <a:off x="10708663" y="3841456"/>
            <a:ext cx="4710363" cy="5943153"/>
          </a:xfrm>
          <a:custGeom>
            <a:avLst/>
            <a:gdLst/>
            <a:ahLst/>
            <a:cxnLst/>
            <a:rect r="r" b="b" t="t" l="l"/>
            <a:pathLst>
              <a:path h="5943153" w="4710363">
                <a:moveTo>
                  <a:pt x="0" y="0"/>
                </a:moveTo>
                <a:lnTo>
                  <a:pt x="4710363" y="0"/>
                </a:lnTo>
                <a:lnTo>
                  <a:pt x="4710363" y="5943153"/>
                </a:lnTo>
                <a:lnTo>
                  <a:pt x="0" y="5943153"/>
                </a:lnTo>
                <a:lnTo>
                  <a:pt x="0" y="0"/>
                </a:lnTo>
                <a:close/>
              </a:path>
            </a:pathLst>
          </a:custGeom>
          <a:blipFill>
            <a:blip r:embed="rId6"/>
            <a:stretch>
              <a:fillRect l="0" t="0" r="0" b="0"/>
            </a:stretch>
          </a:blipFill>
        </p:spPr>
      </p:sp>
      <p:sp>
        <p:nvSpPr>
          <p:cNvPr name="TextBox 10" id="10"/>
          <p:cNvSpPr txBox="true"/>
          <p:nvPr/>
        </p:nvSpPr>
        <p:spPr>
          <a:xfrm rot="0">
            <a:off x="5912756" y="669707"/>
            <a:ext cx="5993096" cy="744745"/>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STM32 F303RE</a:t>
            </a:r>
          </a:p>
        </p:txBody>
      </p:sp>
      <p:sp>
        <p:nvSpPr>
          <p:cNvPr name="TextBox 11" id="11"/>
          <p:cNvSpPr txBox="true"/>
          <p:nvPr/>
        </p:nvSpPr>
        <p:spPr>
          <a:xfrm rot="0">
            <a:off x="1028700" y="2367316"/>
            <a:ext cx="16230600" cy="1474140"/>
          </a:xfrm>
          <a:prstGeom prst="rect">
            <a:avLst/>
          </a:prstGeom>
        </p:spPr>
        <p:txBody>
          <a:bodyPr anchor="t" rtlCol="false" tIns="0" lIns="0" bIns="0" rIns="0">
            <a:spAutoFit/>
          </a:bodyPr>
          <a:lstStyle/>
          <a:p>
            <a:pPr algn="just">
              <a:lnSpc>
                <a:spcPts val="2973"/>
              </a:lnSpc>
            </a:pPr>
            <a:r>
              <a:rPr lang="en-US" sz="2155" spc="211">
                <a:solidFill>
                  <a:srgbClr val="231F20"/>
                </a:solidFill>
                <a:latin typeface="DM Sans"/>
                <a:ea typeface="DM Sans"/>
                <a:cs typeface="DM Sans"/>
                <a:sym typeface="DM Sans"/>
              </a:rPr>
              <a:t>Hafızada sürekli yenilenen mesajlar 2 saniyelik periyotlarla SD kart yazdırılır. CSV formatında yazılan mesajların başında zaman damgası, ID’si ve 8 datası ayrı ayrı gözlemlenebilmektedir. Mesajların ID’ leri SD karttan veri okuma işleminin kolayca yapılabilmesi için 2 byte’lık paketler halinde yazılmıştır. CSV formatı gereği veriler arası virgül bulunmaktadır.</a:t>
            </a:r>
          </a:p>
        </p:txBody>
      </p:sp>
      <p:sp>
        <p:nvSpPr>
          <p:cNvPr name="TextBox 12" id="12"/>
          <p:cNvSpPr txBox="true"/>
          <p:nvPr/>
        </p:nvSpPr>
        <p:spPr>
          <a:xfrm rot="0">
            <a:off x="11072732" y="9746658"/>
            <a:ext cx="3982225" cy="360310"/>
          </a:xfrm>
          <a:prstGeom prst="rect">
            <a:avLst/>
          </a:prstGeom>
        </p:spPr>
        <p:txBody>
          <a:bodyPr anchor="t" rtlCol="false" tIns="0" lIns="0" bIns="0" rIns="0">
            <a:spAutoFit/>
          </a:bodyPr>
          <a:lstStyle/>
          <a:p>
            <a:pPr algn="l">
              <a:lnSpc>
                <a:spcPts val="2973"/>
              </a:lnSpc>
            </a:pPr>
            <a:r>
              <a:rPr lang="en-US" sz="2155" spc="211">
                <a:solidFill>
                  <a:srgbClr val="231F20"/>
                </a:solidFill>
                <a:latin typeface="DM Sans"/>
                <a:ea typeface="DM Sans"/>
                <a:cs typeface="DM Sans"/>
                <a:sym typeface="DM Sans"/>
              </a:rPr>
              <a:t>Şekil B. SD Karttaki Veriler</a:t>
            </a:r>
          </a:p>
        </p:txBody>
      </p:sp>
      <p:sp>
        <p:nvSpPr>
          <p:cNvPr name="TextBox 13" id="13"/>
          <p:cNvSpPr txBox="true"/>
          <p:nvPr/>
        </p:nvSpPr>
        <p:spPr>
          <a:xfrm rot="0">
            <a:off x="3261630" y="9746509"/>
            <a:ext cx="3674341" cy="360310"/>
          </a:xfrm>
          <a:prstGeom prst="rect">
            <a:avLst/>
          </a:prstGeom>
        </p:spPr>
        <p:txBody>
          <a:bodyPr anchor="t" rtlCol="false" tIns="0" lIns="0" bIns="0" rIns="0">
            <a:spAutoFit/>
          </a:bodyPr>
          <a:lstStyle/>
          <a:p>
            <a:pPr algn="l">
              <a:lnSpc>
                <a:spcPts val="2973"/>
              </a:lnSpc>
            </a:pPr>
            <a:r>
              <a:rPr lang="en-US" sz="2155" spc="211">
                <a:solidFill>
                  <a:srgbClr val="231F20"/>
                </a:solidFill>
                <a:latin typeface="DM Sans"/>
                <a:ea typeface="DM Sans"/>
                <a:cs typeface="DM Sans"/>
                <a:sym typeface="DM Sans"/>
              </a:rPr>
              <a:t>Şekil A. SD Karta Yazma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305831" y="3346752"/>
            <a:ext cx="6603473" cy="6277066"/>
          </a:xfrm>
          <a:custGeom>
            <a:avLst/>
            <a:gdLst/>
            <a:ahLst/>
            <a:cxnLst/>
            <a:rect r="r" b="b" t="t" l="l"/>
            <a:pathLst>
              <a:path h="6277066" w="6603473">
                <a:moveTo>
                  <a:pt x="0" y="0"/>
                </a:moveTo>
                <a:lnTo>
                  <a:pt x="6603473" y="0"/>
                </a:lnTo>
                <a:lnTo>
                  <a:pt x="6603473" y="6277066"/>
                </a:lnTo>
                <a:lnTo>
                  <a:pt x="0" y="6277066"/>
                </a:lnTo>
                <a:lnTo>
                  <a:pt x="0" y="0"/>
                </a:lnTo>
                <a:close/>
              </a:path>
            </a:pathLst>
          </a:custGeom>
          <a:blipFill>
            <a:blip r:embed="rId5"/>
            <a:stretch>
              <a:fillRect l="0" t="0" r="0" b="0"/>
            </a:stretch>
          </a:blipFill>
        </p:spPr>
      </p:sp>
      <p:sp>
        <p:nvSpPr>
          <p:cNvPr name="Freeform 9" id="9"/>
          <p:cNvSpPr/>
          <p:nvPr/>
        </p:nvSpPr>
        <p:spPr>
          <a:xfrm flipH="false" flipV="false" rot="0">
            <a:off x="8909304" y="3346752"/>
            <a:ext cx="8256539" cy="6277066"/>
          </a:xfrm>
          <a:custGeom>
            <a:avLst/>
            <a:gdLst/>
            <a:ahLst/>
            <a:cxnLst/>
            <a:rect r="r" b="b" t="t" l="l"/>
            <a:pathLst>
              <a:path h="6277066" w="8256539">
                <a:moveTo>
                  <a:pt x="0" y="0"/>
                </a:moveTo>
                <a:lnTo>
                  <a:pt x="8256540" y="0"/>
                </a:lnTo>
                <a:lnTo>
                  <a:pt x="8256540" y="6277066"/>
                </a:lnTo>
                <a:lnTo>
                  <a:pt x="0" y="6277066"/>
                </a:lnTo>
                <a:lnTo>
                  <a:pt x="0" y="0"/>
                </a:lnTo>
                <a:close/>
              </a:path>
            </a:pathLst>
          </a:custGeom>
          <a:blipFill>
            <a:blip r:embed="rId6"/>
            <a:stretch>
              <a:fillRect l="-60" t="0" r="-60" b="0"/>
            </a:stretch>
          </a:blipFill>
        </p:spPr>
      </p:sp>
      <p:sp>
        <p:nvSpPr>
          <p:cNvPr name="TextBox 10" id="10"/>
          <p:cNvSpPr txBox="true"/>
          <p:nvPr/>
        </p:nvSpPr>
        <p:spPr>
          <a:xfrm rot="0">
            <a:off x="5912756" y="669707"/>
            <a:ext cx="5993096" cy="744745"/>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STM32 F303RE</a:t>
            </a:r>
          </a:p>
        </p:txBody>
      </p:sp>
      <p:sp>
        <p:nvSpPr>
          <p:cNvPr name="TextBox 11" id="11"/>
          <p:cNvSpPr txBox="true"/>
          <p:nvPr/>
        </p:nvSpPr>
        <p:spPr>
          <a:xfrm rot="0">
            <a:off x="1028700" y="2367316"/>
            <a:ext cx="16230600" cy="731488"/>
          </a:xfrm>
          <a:prstGeom prst="rect">
            <a:avLst/>
          </a:prstGeom>
        </p:spPr>
        <p:txBody>
          <a:bodyPr anchor="t" rtlCol="false" tIns="0" lIns="0" bIns="0" rIns="0">
            <a:spAutoFit/>
          </a:bodyPr>
          <a:lstStyle/>
          <a:p>
            <a:pPr algn="just">
              <a:lnSpc>
                <a:spcPts val="2973"/>
              </a:lnSpc>
            </a:pPr>
            <a:r>
              <a:rPr lang="en-US" sz="2155" spc="211">
                <a:solidFill>
                  <a:srgbClr val="231F20"/>
                </a:solidFill>
                <a:latin typeface="DM Sans"/>
                <a:ea typeface="DM Sans"/>
                <a:cs typeface="DM Sans"/>
                <a:sym typeface="DM Sans"/>
              </a:rPr>
              <a:t>SD Karta yazılan veriler her 10 saniyede bir okunup o döngüde kaydedilen mesajlar ESP32'ye oradan da formatlanıp sunucuya aktarılır. Veriler JSON formatında UART üzerinden gönderilir.</a:t>
            </a:r>
          </a:p>
        </p:txBody>
      </p:sp>
      <p:sp>
        <p:nvSpPr>
          <p:cNvPr name="TextBox 12" id="12"/>
          <p:cNvSpPr txBox="true"/>
          <p:nvPr/>
        </p:nvSpPr>
        <p:spPr>
          <a:xfrm rot="0">
            <a:off x="6942634" y="9833368"/>
            <a:ext cx="4402732" cy="360310"/>
          </a:xfrm>
          <a:prstGeom prst="rect">
            <a:avLst/>
          </a:prstGeom>
        </p:spPr>
        <p:txBody>
          <a:bodyPr anchor="t" rtlCol="false" tIns="0" lIns="0" bIns="0" rIns="0">
            <a:spAutoFit/>
          </a:bodyPr>
          <a:lstStyle/>
          <a:p>
            <a:pPr algn="l">
              <a:lnSpc>
                <a:spcPts val="2973"/>
              </a:lnSpc>
            </a:pPr>
            <a:r>
              <a:rPr lang="en-US" sz="2155" spc="211">
                <a:solidFill>
                  <a:srgbClr val="231F20"/>
                </a:solidFill>
                <a:latin typeface="DM Sans"/>
                <a:ea typeface="DM Sans"/>
                <a:cs typeface="DM Sans"/>
                <a:sym typeface="DM Sans"/>
              </a:rPr>
              <a:t>SD Okuma ve Veri Gönderme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019320" y="2901697"/>
            <a:ext cx="1400485" cy="6493178"/>
            <a:chOff x="0" y="0"/>
            <a:chExt cx="368852" cy="1710138"/>
          </a:xfrm>
        </p:grpSpPr>
        <p:sp>
          <p:nvSpPr>
            <p:cNvPr name="Freeform 4" id="4"/>
            <p:cNvSpPr/>
            <p:nvPr/>
          </p:nvSpPr>
          <p:spPr>
            <a:xfrm flipH="false" flipV="false" rot="0">
              <a:off x="0" y="0"/>
              <a:ext cx="368852" cy="1710137"/>
            </a:xfrm>
            <a:custGeom>
              <a:avLst/>
              <a:gdLst/>
              <a:ahLst/>
              <a:cxnLst/>
              <a:rect r="r" b="b" t="t" l="l"/>
              <a:pathLst>
                <a:path h="1710137" w="368852">
                  <a:moveTo>
                    <a:pt x="0" y="0"/>
                  </a:moveTo>
                  <a:lnTo>
                    <a:pt x="368852" y="0"/>
                  </a:lnTo>
                  <a:lnTo>
                    <a:pt x="368852" y="1710137"/>
                  </a:lnTo>
                  <a:lnTo>
                    <a:pt x="0" y="1710137"/>
                  </a:lnTo>
                  <a:close/>
                </a:path>
              </a:pathLst>
            </a:custGeom>
            <a:solidFill>
              <a:srgbClr val="CCCCCC"/>
            </a:solidFill>
          </p:spPr>
        </p:sp>
        <p:sp>
          <p:nvSpPr>
            <p:cNvPr name="TextBox 5" id="5"/>
            <p:cNvSpPr txBox="true"/>
            <p:nvPr/>
          </p:nvSpPr>
          <p:spPr>
            <a:xfrm>
              <a:off x="0" y="-19050"/>
              <a:ext cx="368852" cy="1729188"/>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4980992" y="1036994"/>
            <a:ext cx="8358033" cy="1683727"/>
          </a:xfrm>
          <a:prstGeom prst="rect">
            <a:avLst/>
          </a:prstGeom>
        </p:spPr>
        <p:txBody>
          <a:bodyPr anchor="t" rtlCol="false" tIns="0" lIns="0" bIns="0" rIns="0">
            <a:spAutoFit/>
          </a:bodyPr>
          <a:lstStyle/>
          <a:p>
            <a:pPr algn="ctr">
              <a:lnSpc>
                <a:spcPts val="13774"/>
              </a:lnSpc>
            </a:pPr>
            <a:r>
              <a:rPr lang="en-US" b="true" sz="9981" spc="978">
                <a:solidFill>
                  <a:srgbClr val="231F20"/>
                </a:solidFill>
                <a:latin typeface="Oswald Bold"/>
                <a:ea typeface="Oswald Bold"/>
                <a:cs typeface="Oswald Bold"/>
                <a:sym typeface="Oswald Bold"/>
              </a:rPr>
              <a:t>İÇİNDEKİLER</a:t>
            </a:r>
          </a:p>
        </p:txBody>
      </p:sp>
      <p:sp>
        <p:nvSpPr>
          <p:cNvPr name="Freeform 7" id="7"/>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5231353" y="3225185"/>
            <a:ext cx="937219" cy="6572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01</a:t>
            </a:r>
          </a:p>
        </p:txBody>
      </p:sp>
      <p:sp>
        <p:nvSpPr>
          <p:cNvPr name="TextBox 9" id="9"/>
          <p:cNvSpPr txBox="true"/>
          <p:nvPr/>
        </p:nvSpPr>
        <p:spPr>
          <a:xfrm rot="0">
            <a:off x="5231353" y="4022304"/>
            <a:ext cx="937219" cy="6572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02</a:t>
            </a:r>
          </a:p>
        </p:txBody>
      </p:sp>
      <p:sp>
        <p:nvSpPr>
          <p:cNvPr name="TextBox 10" id="10"/>
          <p:cNvSpPr txBox="true"/>
          <p:nvPr/>
        </p:nvSpPr>
        <p:spPr>
          <a:xfrm rot="0">
            <a:off x="5231353" y="4903461"/>
            <a:ext cx="937219" cy="6572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03</a:t>
            </a:r>
          </a:p>
        </p:txBody>
      </p:sp>
      <p:sp>
        <p:nvSpPr>
          <p:cNvPr name="TextBox 11" id="11"/>
          <p:cNvSpPr txBox="true"/>
          <p:nvPr/>
        </p:nvSpPr>
        <p:spPr>
          <a:xfrm rot="0">
            <a:off x="5231353" y="5700580"/>
            <a:ext cx="937219" cy="6572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04</a:t>
            </a:r>
          </a:p>
        </p:txBody>
      </p:sp>
      <p:sp>
        <p:nvSpPr>
          <p:cNvPr name="TextBox 12" id="12"/>
          <p:cNvSpPr txBox="true"/>
          <p:nvPr/>
        </p:nvSpPr>
        <p:spPr>
          <a:xfrm rot="0">
            <a:off x="5250954" y="6492957"/>
            <a:ext cx="937219" cy="6572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05</a:t>
            </a:r>
          </a:p>
        </p:txBody>
      </p:sp>
      <p:sp>
        <p:nvSpPr>
          <p:cNvPr name="TextBox 13" id="13"/>
          <p:cNvSpPr txBox="true"/>
          <p:nvPr/>
        </p:nvSpPr>
        <p:spPr>
          <a:xfrm rot="0">
            <a:off x="5250954" y="7323921"/>
            <a:ext cx="937219" cy="6572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06</a:t>
            </a:r>
          </a:p>
        </p:txBody>
      </p:sp>
      <p:sp>
        <p:nvSpPr>
          <p:cNvPr name="TextBox 14" id="14"/>
          <p:cNvSpPr txBox="true"/>
          <p:nvPr/>
        </p:nvSpPr>
        <p:spPr>
          <a:xfrm rot="0">
            <a:off x="5250954" y="8174214"/>
            <a:ext cx="937219" cy="6572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07</a:t>
            </a:r>
          </a:p>
        </p:txBody>
      </p:sp>
      <p:sp>
        <p:nvSpPr>
          <p:cNvPr name="TextBox 15" id="15"/>
          <p:cNvSpPr txBox="true"/>
          <p:nvPr/>
        </p:nvSpPr>
        <p:spPr>
          <a:xfrm rot="0">
            <a:off x="6607430" y="3333137"/>
            <a:ext cx="5790503" cy="418548"/>
          </a:xfrm>
          <a:prstGeom prst="rect">
            <a:avLst/>
          </a:prstGeom>
        </p:spPr>
        <p:txBody>
          <a:bodyPr anchor="t" rtlCol="false" tIns="0" lIns="0" bIns="0" rIns="0">
            <a:spAutoFit/>
          </a:bodyPr>
          <a:lstStyle/>
          <a:p>
            <a:pPr algn="l">
              <a:lnSpc>
                <a:spcPts val="3483"/>
              </a:lnSpc>
            </a:pPr>
            <a:r>
              <a:rPr lang="en-US" sz="2524" spc="247">
                <a:solidFill>
                  <a:srgbClr val="231F20"/>
                </a:solidFill>
                <a:latin typeface="DM Sans"/>
                <a:ea typeface="DM Sans"/>
                <a:cs typeface="DM Sans"/>
                <a:sym typeface="DM Sans"/>
              </a:rPr>
              <a:t>FİRMA VE BİRİM TANITIMI</a:t>
            </a:r>
          </a:p>
        </p:txBody>
      </p:sp>
      <p:sp>
        <p:nvSpPr>
          <p:cNvPr name="TextBox 16" id="16"/>
          <p:cNvSpPr txBox="true"/>
          <p:nvPr/>
        </p:nvSpPr>
        <p:spPr>
          <a:xfrm rot="0">
            <a:off x="6607430" y="4127355"/>
            <a:ext cx="9127063" cy="418548"/>
          </a:xfrm>
          <a:prstGeom prst="rect">
            <a:avLst/>
          </a:prstGeom>
        </p:spPr>
        <p:txBody>
          <a:bodyPr anchor="t" rtlCol="false" tIns="0" lIns="0" bIns="0" rIns="0">
            <a:spAutoFit/>
          </a:bodyPr>
          <a:lstStyle/>
          <a:p>
            <a:pPr algn="l">
              <a:lnSpc>
                <a:spcPts val="3483"/>
              </a:lnSpc>
            </a:pPr>
            <a:r>
              <a:rPr lang="en-US" sz="2524" spc="247">
                <a:solidFill>
                  <a:srgbClr val="231F20"/>
                </a:solidFill>
                <a:latin typeface="DM Sans"/>
                <a:ea typeface="DM Sans"/>
                <a:cs typeface="DM Sans"/>
                <a:sym typeface="DM Sans"/>
              </a:rPr>
              <a:t>PROJE TANITIMI, ARAŞTIRMALAR, SİSTEM MİMARİSİ</a:t>
            </a:r>
          </a:p>
        </p:txBody>
      </p:sp>
      <p:sp>
        <p:nvSpPr>
          <p:cNvPr name="TextBox 17" id="17"/>
          <p:cNvSpPr txBox="true"/>
          <p:nvPr/>
        </p:nvSpPr>
        <p:spPr>
          <a:xfrm rot="0">
            <a:off x="6607430" y="5047445"/>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ea typeface="DM Sans"/>
                <a:cs typeface="DM Sans"/>
                <a:sym typeface="DM Sans"/>
              </a:rPr>
              <a:t>STM32</a:t>
            </a:r>
          </a:p>
        </p:txBody>
      </p:sp>
      <p:sp>
        <p:nvSpPr>
          <p:cNvPr name="TextBox 18" id="18"/>
          <p:cNvSpPr txBox="true"/>
          <p:nvPr/>
        </p:nvSpPr>
        <p:spPr>
          <a:xfrm rot="0">
            <a:off x="6607430" y="5841663"/>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ea typeface="DM Sans"/>
                <a:cs typeface="DM Sans"/>
                <a:sym typeface="DM Sans"/>
              </a:rPr>
              <a:t>ESP32 VE ESP8266</a:t>
            </a:r>
          </a:p>
        </p:txBody>
      </p:sp>
      <p:sp>
        <p:nvSpPr>
          <p:cNvPr name="TextBox 19" id="19"/>
          <p:cNvSpPr txBox="true"/>
          <p:nvPr/>
        </p:nvSpPr>
        <p:spPr>
          <a:xfrm rot="0">
            <a:off x="6607430" y="6642507"/>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ea typeface="DM Sans"/>
                <a:cs typeface="DM Sans"/>
                <a:sym typeface="DM Sans"/>
              </a:rPr>
              <a:t>AWS HİZMETLERİ VE GRAFANA</a:t>
            </a:r>
          </a:p>
        </p:txBody>
      </p:sp>
      <p:sp>
        <p:nvSpPr>
          <p:cNvPr name="TextBox 20" id="20"/>
          <p:cNvSpPr txBox="true"/>
          <p:nvPr/>
        </p:nvSpPr>
        <p:spPr>
          <a:xfrm rot="0">
            <a:off x="6607430" y="7434884"/>
            <a:ext cx="912706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ea typeface="DM Sans"/>
                <a:cs typeface="DM Sans"/>
                <a:sym typeface="DM Sans"/>
              </a:rPr>
              <a:t>DONANIMSAL BAĞLANTILAR VE TEST İŞLEMLERİ</a:t>
            </a:r>
          </a:p>
        </p:txBody>
      </p:sp>
      <p:sp>
        <p:nvSpPr>
          <p:cNvPr name="TextBox 21" id="21"/>
          <p:cNvSpPr txBox="true"/>
          <p:nvPr/>
        </p:nvSpPr>
        <p:spPr>
          <a:xfrm rot="0">
            <a:off x="6607430" y="8279265"/>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ea typeface="DM Sans"/>
                <a:cs typeface="DM Sans"/>
                <a:sym typeface="DM Sans"/>
              </a:rPr>
              <a:t>SONUÇLAR</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108769" y="3718227"/>
            <a:ext cx="7035231" cy="6032188"/>
          </a:xfrm>
          <a:custGeom>
            <a:avLst/>
            <a:gdLst/>
            <a:ahLst/>
            <a:cxnLst/>
            <a:rect r="r" b="b" t="t" l="l"/>
            <a:pathLst>
              <a:path h="6032188" w="7035231">
                <a:moveTo>
                  <a:pt x="0" y="0"/>
                </a:moveTo>
                <a:lnTo>
                  <a:pt x="7035231" y="0"/>
                </a:lnTo>
                <a:lnTo>
                  <a:pt x="7035231" y="6032188"/>
                </a:lnTo>
                <a:lnTo>
                  <a:pt x="0" y="6032188"/>
                </a:lnTo>
                <a:lnTo>
                  <a:pt x="0" y="0"/>
                </a:lnTo>
                <a:close/>
              </a:path>
            </a:pathLst>
          </a:custGeom>
          <a:blipFill>
            <a:blip r:embed="rId5"/>
            <a:stretch>
              <a:fillRect l="0" t="0" r="0" b="0"/>
            </a:stretch>
          </a:blipFill>
        </p:spPr>
      </p:sp>
      <p:sp>
        <p:nvSpPr>
          <p:cNvPr name="Freeform 9" id="9"/>
          <p:cNvSpPr/>
          <p:nvPr/>
        </p:nvSpPr>
        <p:spPr>
          <a:xfrm flipH="false" flipV="false" rot="0">
            <a:off x="9144000" y="3718227"/>
            <a:ext cx="7502101" cy="6032188"/>
          </a:xfrm>
          <a:custGeom>
            <a:avLst/>
            <a:gdLst/>
            <a:ahLst/>
            <a:cxnLst/>
            <a:rect r="r" b="b" t="t" l="l"/>
            <a:pathLst>
              <a:path h="6032188" w="7502101">
                <a:moveTo>
                  <a:pt x="0" y="0"/>
                </a:moveTo>
                <a:lnTo>
                  <a:pt x="7502101" y="0"/>
                </a:lnTo>
                <a:lnTo>
                  <a:pt x="7502101" y="6032188"/>
                </a:lnTo>
                <a:lnTo>
                  <a:pt x="0" y="6032188"/>
                </a:lnTo>
                <a:lnTo>
                  <a:pt x="0" y="0"/>
                </a:lnTo>
                <a:close/>
              </a:path>
            </a:pathLst>
          </a:custGeom>
          <a:blipFill>
            <a:blip r:embed="rId6"/>
            <a:stretch>
              <a:fillRect l="0" t="0" r="0" b="0"/>
            </a:stretch>
          </a:blipFill>
        </p:spPr>
      </p:sp>
      <p:sp>
        <p:nvSpPr>
          <p:cNvPr name="TextBox 10" id="10"/>
          <p:cNvSpPr txBox="true"/>
          <p:nvPr/>
        </p:nvSpPr>
        <p:spPr>
          <a:xfrm rot="0">
            <a:off x="5912756" y="669707"/>
            <a:ext cx="5993096" cy="744745"/>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STM32 F303RE</a:t>
            </a:r>
          </a:p>
        </p:txBody>
      </p:sp>
      <p:sp>
        <p:nvSpPr>
          <p:cNvPr name="TextBox 11" id="11"/>
          <p:cNvSpPr txBox="true"/>
          <p:nvPr/>
        </p:nvSpPr>
        <p:spPr>
          <a:xfrm rot="0">
            <a:off x="1028700" y="2367316"/>
            <a:ext cx="16230600" cy="1102814"/>
          </a:xfrm>
          <a:prstGeom prst="rect">
            <a:avLst/>
          </a:prstGeom>
        </p:spPr>
        <p:txBody>
          <a:bodyPr anchor="t" rtlCol="false" tIns="0" lIns="0" bIns="0" rIns="0">
            <a:spAutoFit/>
          </a:bodyPr>
          <a:lstStyle/>
          <a:p>
            <a:pPr algn="just">
              <a:lnSpc>
                <a:spcPts val="2973"/>
              </a:lnSpc>
            </a:pPr>
            <a:r>
              <a:rPr lang="en-US" sz="2155" spc="211">
                <a:solidFill>
                  <a:srgbClr val="231F20"/>
                </a:solidFill>
                <a:latin typeface="DM Sans"/>
                <a:ea typeface="DM Sans"/>
                <a:cs typeface="DM Sans"/>
                <a:sym typeface="DM Sans"/>
              </a:rPr>
              <a:t>STM’in geçici hafızasında sürekli güncellenen mesajlar sunucunun da işleme hızı göz önünde bulundurularak her 5 saniyede bir UART üzerinden ESP8266'ya, oradan da sunucuya iletilmektedir. Bu işlem SD karttan bağımsız gerçekleşmektedir. Mesajlar JSON formatında gönderilir.</a:t>
            </a:r>
          </a:p>
        </p:txBody>
      </p:sp>
      <p:sp>
        <p:nvSpPr>
          <p:cNvPr name="TextBox 12" id="12"/>
          <p:cNvSpPr txBox="true"/>
          <p:nvPr/>
        </p:nvSpPr>
        <p:spPr>
          <a:xfrm rot="0">
            <a:off x="5889806" y="9926690"/>
            <a:ext cx="6508388" cy="360310"/>
          </a:xfrm>
          <a:prstGeom prst="rect">
            <a:avLst/>
          </a:prstGeom>
        </p:spPr>
        <p:txBody>
          <a:bodyPr anchor="t" rtlCol="false" tIns="0" lIns="0" bIns="0" rIns="0">
            <a:spAutoFit/>
          </a:bodyPr>
          <a:lstStyle/>
          <a:p>
            <a:pPr algn="l">
              <a:lnSpc>
                <a:spcPts val="2973"/>
              </a:lnSpc>
            </a:pPr>
            <a:r>
              <a:rPr lang="en-US" sz="2155" spc="211">
                <a:solidFill>
                  <a:srgbClr val="231F20"/>
                </a:solidFill>
                <a:latin typeface="DM Sans"/>
                <a:ea typeface="DM Sans"/>
                <a:cs typeface="DM Sans"/>
                <a:sym typeface="DM Sans"/>
              </a:rPr>
              <a:t>Telemetri Ekranına Anlık Veri Gönderme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028700" y="2560602"/>
            <a:ext cx="16230600" cy="5932435"/>
          </a:xfrm>
          <a:prstGeom prst="rect">
            <a:avLst/>
          </a:prstGeom>
        </p:spPr>
        <p:txBody>
          <a:bodyPr anchor="t" rtlCol="false" tIns="0" lIns="0" bIns="0" rIns="0">
            <a:spAutoFit/>
          </a:bodyPr>
          <a:lstStyle/>
          <a:p>
            <a:pPr algn="just">
              <a:lnSpc>
                <a:spcPts val="2973"/>
              </a:lnSpc>
            </a:pPr>
            <a:r>
              <a:rPr lang="en-US" sz="2155" spc="211">
                <a:solidFill>
                  <a:srgbClr val="231F20"/>
                </a:solidFill>
                <a:latin typeface="DM Sans"/>
                <a:ea typeface="DM Sans"/>
                <a:cs typeface="DM Sans"/>
                <a:sym typeface="DM Sans"/>
              </a:rPr>
              <a:t>Kullandığımız ikinci STM, F4 serisi bir mikroişlemcidir. Bu işlemci 180 MHz osilatör ve 128 KB RAM hafızasına sahiptir. ESP32 ve STM F303RE kartları ile UART ile haberleşmektedir. CAN2 hattına bağlıdır.</a:t>
            </a:r>
          </a:p>
          <a:p>
            <a:pPr algn="just">
              <a:lnSpc>
                <a:spcPts val="2973"/>
              </a:lnSpc>
            </a:pPr>
          </a:p>
          <a:p>
            <a:pPr algn="just">
              <a:lnSpc>
                <a:spcPts val="2973"/>
              </a:lnSpc>
            </a:pPr>
            <a:r>
              <a:rPr lang="en-US" sz="2155" spc="211">
                <a:solidFill>
                  <a:srgbClr val="231F20"/>
                </a:solidFill>
                <a:latin typeface="DM Sans"/>
                <a:ea typeface="DM Sans"/>
                <a:cs typeface="DM Sans"/>
                <a:sym typeface="DM Sans"/>
              </a:rPr>
              <a:t>F3 serisi kartlara göre daha fazla RAM kapasitesi ve daha hızlı osilatöre sahip olması, mesaj alımı hassasiyetini arttırır ve geçici hafızada tutulan mesaj sayısının artmasına sebep olur. Bu şekilde mesaj kaybı minimumdur.</a:t>
            </a:r>
          </a:p>
          <a:p>
            <a:pPr algn="just">
              <a:lnSpc>
                <a:spcPts val="2973"/>
              </a:lnSpc>
            </a:pPr>
          </a:p>
          <a:p>
            <a:pPr algn="just">
              <a:lnSpc>
                <a:spcPts val="2973"/>
              </a:lnSpc>
            </a:pPr>
            <a:r>
              <a:rPr lang="en-US" sz="2155" spc="211">
                <a:solidFill>
                  <a:srgbClr val="231F20"/>
                </a:solidFill>
                <a:latin typeface="DM Sans"/>
                <a:ea typeface="DM Sans"/>
                <a:cs typeface="DM Sans"/>
                <a:sym typeface="DM Sans"/>
              </a:rPr>
              <a:t>CAN hattındaki tüm mesajları ECU’ların gönderdiği anda alıp geçici hafızasında hafız dolduğunda SD karta yazmaktadır.</a:t>
            </a:r>
          </a:p>
          <a:p>
            <a:pPr algn="just">
              <a:lnSpc>
                <a:spcPts val="2973"/>
              </a:lnSpc>
            </a:pPr>
          </a:p>
          <a:p>
            <a:pPr algn="just">
              <a:lnSpc>
                <a:spcPts val="2973"/>
              </a:lnSpc>
            </a:pPr>
            <a:r>
              <a:rPr lang="en-US" sz="2155" spc="211">
                <a:solidFill>
                  <a:srgbClr val="231F20"/>
                </a:solidFill>
                <a:latin typeface="DM Sans"/>
                <a:ea typeface="DM Sans"/>
                <a:cs typeface="DM Sans"/>
                <a:sym typeface="DM Sans"/>
              </a:rPr>
              <a:t>SD karta ASC formatında kaydedilen mesajlar VECTOR CANalayzer programında yürütülmeye uygun kaydedilmektedir.</a:t>
            </a:r>
          </a:p>
          <a:p>
            <a:pPr algn="just">
              <a:lnSpc>
                <a:spcPts val="2973"/>
              </a:lnSpc>
            </a:pPr>
          </a:p>
          <a:p>
            <a:pPr algn="just">
              <a:lnSpc>
                <a:spcPts val="2973"/>
              </a:lnSpc>
            </a:pPr>
            <a:r>
              <a:rPr lang="en-US" sz="2155" spc="211">
                <a:solidFill>
                  <a:srgbClr val="231F20"/>
                </a:solidFill>
                <a:latin typeface="DM Sans"/>
                <a:ea typeface="DM Sans"/>
                <a:cs typeface="DM Sans"/>
                <a:sym typeface="DM Sans"/>
              </a:rPr>
              <a:t>Yazılım çalışmaları STM’in kendi ara yüzü olan STM Cube IDE programında C dilinde gerçekleştirilmiştir. Geliştirilen yazılım algoritması, kullanılan fonksiyonlar ve sistem diyagramı verilmiştir.</a:t>
            </a:r>
          </a:p>
          <a:p>
            <a:pPr algn="just">
              <a:lnSpc>
                <a:spcPts val="2973"/>
              </a:lnSpc>
            </a:pPr>
          </a:p>
        </p:txBody>
      </p:sp>
      <p:sp>
        <p:nvSpPr>
          <p:cNvPr name="TextBox 9" id="9"/>
          <p:cNvSpPr txBox="true"/>
          <p:nvPr/>
        </p:nvSpPr>
        <p:spPr>
          <a:xfrm rot="0">
            <a:off x="5912756" y="669707"/>
            <a:ext cx="5993096" cy="744704"/>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STM32 F446RE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200028" y="4280381"/>
            <a:ext cx="5470657" cy="4977919"/>
          </a:xfrm>
          <a:custGeom>
            <a:avLst/>
            <a:gdLst/>
            <a:ahLst/>
            <a:cxnLst/>
            <a:rect r="r" b="b" t="t" l="l"/>
            <a:pathLst>
              <a:path h="4977919" w="5470657">
                <a:moveTo>
                  <a:pt x="0" y="0"/>
                </a:moveTo>
                <a:lnTo>
                  <a:pt x="5470658" y="0"/>
                </a:lnTo>
                <a:lnTo>
                  <a:pt x="5470658" y="4977919"/>
                </a:lnTo>
                <a:lnTo>
                  <a:pt x="0" y="4977919"/>
                </a:lnTo>
                <a:lnTo>
                  <a:pt x="0" y="0"/>
                </a:lnTo>
                <a:close/>
              </a:path>
            </a:pathLst>
          </a:custGeom>
          <a:blipFill>
            <a:blip r:embed="rId5"/>
            <a:stretch>
              <a:fillRect l="0" t="0" r="0" b="0"/>
            </a:stretch>
          </a:blipFill>
        </p:spPr>
      </p:sp>
      <p:sp>
        <p:nvSpPr>
          <p:cNvPr name="Freeform 9" id="9"/>
          <p:cNvSpPr/>
          <p:nvPr/>
        </p:nvSpPr>
        <p:spPr>
          <a:xfrm flipH="false" flipV="false" rot="0">
            <a:off x="8695138" y="4280381"/>
            <a:ext cx="8564162" cy="4977919"/>
          </a:xfrm>
          <a:custGeom>
            <a:avLst/>
            <a:gdLst/>
            <a:ahLst/>
            <a:cxnLst/>
            <a:rect r="r" b="b" t="t" l="l"/>
            <a:pathLst>
              <a:path h="4977919" w="8564162">
                <a:moveTo>
                  <a:pt x="0" y="0"/>
                </a:moveTo>
                <a:lnTo>
                  <a:pt x="8564162" y="0"/>
                </a:lnTo>
                <a:lnTo>
                  <a:pt x="8564162" y="4977919"/>
                </a:lnTo>
                <a:lnTo>
                  <a:pt x="0" y="4977919"/>
                </a:lnTo>
                <a:lnTo>
                  <a:pt x="0" y="0"/>
                </a:lnTo>
                <a:close/>
              </a:path>
            </a:pathLst>
          </a:custGeom>
          <a:blipFill>
            <a:blip r:embed="rId6"/>
            <a:stretch>
              <a:fillRect l="0" t="0" r="0" b="0"/>
            </a:stretch>
          </a:blipFill>
        </p:spPr>
      </p:sp>
      <p:sp>
        <p:nvSpPr>
          <p:cNvPr name="TextBox 10" id="10"/>
          <p:cNvSpPr txBox="true"/>
          <p:nvPr/>
        </p:nvSpPr>
        <p:spPr>
          <a:xfrm rot="0">
            <a:off x="5912756" y="669707"/>
            <a:ext cx="5993096" cy="744704"/>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STM32 F446RE</a:t>
            </a:r>
          </a:p>
        </p:txBody>
      </p:sp>
      <p:sp>
        <p:nvSpPr>
          <p:cNvPr name="TextBox 11" id="11"/>
          <p:cNvSpPr txBox="true"/>
          <p:nvPr/>
        </p:nvSpPr>
        <p:spPr>
          <a:xfrm rot="0">
            <a:off x="1028700" y="2367316"/>
            <a:ext cx="16230600" cy="2216792"/>
          </a:xfrm>
          <a:prstGeom prst="rect">
            <a:avLst/>
          </a:prstGeom>
        </p:spPr>
        <p:txBody>
          <a:bodyPr anchor="t" rtlCol="false" tIns="0" lIns="0" bIns="0" rIns="0">
            <a:spAutoFit/>
          </a:bodyPr>
          <a:lstStyle/>
          <a:p>
            <a:pPr algn="l">
              <a:lnSpc>
                <a:spcPts val="2973"/>
              </a:lnSpc>
            </a:pPr>
            <a:r>
              <a:rPr lang="en-US" sz="2155" spc="211">
                <a:solidFill>
                  <a:srgbClr val="231F20"/>
                </a:solidFill>
                <a:latin typeface="DM Sans"/>
                <a:ea typeface="DM Sans"/>
                <a:cs typeface="DM Sans"/>
                <a:sym typeface="DM Sans"/>
              </a:rPr>
              <a:t>STM32 F446RE hattaki mesajları anlık olarak ASC formatında kaydetmek ve kayıt sonunda bu dosyayı sunucuya göndermek için kullanılmıştır. Kodlama süreci STM32 F303RE sürecinden farksızdır.</a:t>
            </a:r>
          </a:p>
          <a:p>
            <a:pPr algn="l">
              <a:lnSpc>
                <a:spcPts val="2973"/>
              </a:lnSpc>
            </a:pPr>
          </a:p>
          <a:p>
            <a:pPr algn="l">
              <a:lnSpc>
                <a:spcPts val="2973"/>
              </a:lnSpc>
            </a:pPr>
            <a:r>
              <a:rPr lang="en-US" sz="2155" spc="211">
                <a:solidFill>
                  <a:srgbClr val="231F20"/>
                </a:solidFill>
                <a:latin typeface="DM Sans"/>
                <a:ea typeface="DM Sans"/>
                <a:cs typeface="DM Sans"/>
                <a:sym typeface="DM Sans"/>
              </a:rPr>
              <a:t>Yazılım çalışmalarından önce STM in konfigürasyonu gerçekleştirilmiştir. Burada kullanılacak haberleşme hatları, GPIO çıkışları, osilatör ayarı ve pinout ayarları gerçekleştirilmiştir.</a:t>
            </a:r>
          </a:p>
          <a:p>
            <a:pPr algn="l">
              <a:lnSpc>
                <a:spcPts val="2973"/>
              </a:lnSpc>
            </a:pPr>
          </a:p>
        </p:txBody>
      </p:sp>
      <p:sp>
        <p:nvSpPr>
          <p:cNvPr name="TextBox 12" id="12"/>
          <p:cNvSpPr txBox="true"/>
          <p:nvPr/>
        </p:nvSpPr>
        <p:spPr>
          <a:xfrm rot="0">
            <a:off x="2527068" y="9467850"/>
            <a:ext cx="4816579" cy="393727"/>
          </a:xfrm>
          <a:prstGeom prst="rect">
            <a:avLst/>
          </a:prstGeom>
        </p:spPr>
        <p:txBody>
          <a:bodyPr anchor="t" rtlCol="false" tIns="0" lIns="0" bIns="0" rIns="0">
            <a:spAutoFit/>
          </a:bodyPr>
          <a:lstStyle/>
          <a:p>
            <a:pPr algn="l">
              <a:lnSpc>
                <a:spcPts val="3249"/>
              </a:lnSpc>
            </a:pPr>
            <a:r>
              <a:rPr lang="en-US" sz="2355" spc="230">
                <a:solidFill>
                  <a:srgbClr val="231F20"/>
                </a:solidFill>
                <a:latin typeface="DM Sans"/>
                <a:ea typeface="DM Sans"/>
                <a:cs typeface="DM Sans"/>
                <a:sym typeface="DM Sans"/>
              </a:rPr>
              <a:t>Şekil A. STM32 F446 Pinout</a:t>
            </a:r>
          </a:p>
        </p:txBody>
      </p:sp>
      <p:sp>
        <p:nvSpPr>
          <p:cNvPr name="TextBox 13" id="13"/>
          <p:cNvSpPr txBox="true"/>
          <p:nvPr/>
        </p:nvSpPr>
        <p:spPr>
          <a:xfrm rot="0">
            <a:off x="10066141" y="9571212"/>
            <a:ext cx="6769760" cy="393727"/>
          </a:xfrm>
          <a:prstGeom prst="rect">
            <a:avLst/>
          </a:prstGeom>
        </p:spPr>
        <p:txBody>
          <a:bodyPr anchor="t" rtlCol="false" tIns="0" lIns="0" bIns="0" rIns="0">
            <a:spAutoFit/>
          </a:bodyPr>
          <a:lstStyle/>
          <a:p>
            <a:pPr algn="l">
              <a:lnSpc>
                <a:spcPts val="3249"/>
              </a:lnSpc>
            </a:pPr>
            <a:r>
              <a:rPr lang="en-US" sz="2355" spc="230">
                <a:solidFill>
                  <a:srgbClr val="231F20"/>
                </a:solidFill>
                <a:latin typeface="DM Sans"/>
                <a:ea typeface="DM Sans"/>
                <a:cs typeface="DM Sans"/>
                <a:sym typeface="DM Sans"/>
              </a:rPr>
              <a:t>Şekil B. STM32 F446 Clock Configuration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821138" y="4261146"/>
            <a:ext cx="3215711" cy="1604031"/>
          </a:xfrm>
          <a:custGeom>
            <a:avLst/>
            <a:gdLst/>
            <a:ahLst/>
            <a:cxnLst/>
            <a:rect r="r" b="b" t="t" l="l"/>
            <a:pathLst>
              <a:path h="1604031" w="3215711">
                <a:moveTo>
                  <a:pt x="0" y="0"/>
                </a:moveTo>
                <a:lnTo>
                  <a:pt x="3215711" y="0"/>
                </a:lnTo>
                <a:lnTo>
                  <a:pt x="3215711" y="1604031"/>
                </a:lnTo>
                <a:lnTo>
                  <a:pt x="0" y="1604031"/>
                </a:lnTo>
                <a:lnTo>
                  <a:pt x="0" y="0"/>
                </a:lnTo>
                <a:close/>
              </a:path>
            </a:pathLst>
          </a:custGeom>
          <a:blipFill>
            <a:blip r:embed="rId5"/>
            <a:stretch>
              <a:fillRect l="0" t="-2934" r="0" b="-2934"/>
            </a:stretch>
          </a:blipFill>
        </p:spPr>
      </p:sp>
      <p:sp>
        <p:nvSpPr>
          <p:cNvPr name="Freeform 9" id="9"/>
          <p:cNvSpPr/>
          <p:nvPr/>
        </p:nvSpPr>
        <p:spPr>
          <a:xfrm flipH="false" flipV="false" rot="0">
            <a:off x="1821138" y="5912802"/>
            <a:ext cx="3215711" cy="3711467"/>
          </a:xfrm>
          <a:custGeom>
            <a:avLst/>
            <a:gdLst/>
            <a:ahLst/>
            <a:cxnLst/>
            <a:rect r="r" b="b" t="t" l="l"/>
            <a:pathLst>
              <a:path h="3711467" w="3215711">
                <a:moveTo>
                  <a:pt x="0" y="0"/>
                </a:moveTo>
                <a:lnTo>
                  <a:pt x="3215711" y="0"/>
                </a:lnTo>
                <a:lnTo>
                  <a:pt x="3215711" y="3711467"/>
                </a:lnTo>
                <a:lnTo>
                  <a:pt x="0" y="3711467"/>
                </a:lnTo>
                <a:lnTo>
                  <a:pt x="0" y="0"/>
                </a:lnTo>
                <a:close/>
              </a:path>
            </a:pathLst>
          </a:custGeom>
          <a:blipFill>
            <a:blip r:embed="rId6"/>
            <a:stretch>
              <a:fillRect l="0" t="0" r="0" b="0"/>
            </a:stretch>
          </a:blipFill>
        </p:spPr>
      </p:sp>
      <p:sp>
        <p:nvSpPr>
          <p:cNvPr name="Freeform 10" id="10"/>
          <p:cNvSpPr/>
          <p:nvPr/>
        </p:nvSpPr>
        <p:spPr>
          <a:xfrm flipH="false" flipV="false" rot="0">
            <a:off x="7063652" y="4048457"/>
            <a:ext cx="3506544" cy="5450648"/>
          </a:xfrm>
          <a:custGeom>
            <a:avLst/>
            <a:gdLst/>
            <a:ahLst/>
            <a:cxnLst/>
            <a:rect r="r" b="b" t="t" l="l"/>
            <a:pathLst>
              <a:path h="5450648" w="3506544">
                <a:moveTo>
                  <a:pt x="0" y="0"/>
                </a:moveTo>
                <a:lnTo>
                  <a:pt x="3506543" y="0"/>
                </a:lnTo>
                <a:lnTo>
                  <a:pt x="3506543" y="5450648"/>
                </a:lnTo>
                <a:lnTo>
                  <a:pt x="0" y="5450648"/>
                </a:lnTo>
                <a:lnTo>
                  <a:pt x="0" y="0"/>
                </a:lnTo>
                <a:close/>
              </a:path>
            </a:pathLst>
          </a:custGeom>
          <a:blipFill>
            <a:blip r:embed="rId7"/>
            <a:stretch>
              <a:fillRect l="0" t="0" r="0" b="0"/>
            </a:stretch>
          </a:blipFill>
        </p:spPr>
      </p:sp>
      <p:sp>
        <p:nvSpPr>
          <p:cNvPr name="Freeform 11" id="11"/>
          <p:cNvSpPr/>
          <p:nvPr/>
        </p:nvSpPr>
        <p:spPr>
          <a:xfrm flipH="false" flipV="false" rot="0">
            <a:off x="12196357" y="4384233"/>
            <a:ext cx="5062943" cy="2553874"/>
          </a:xfrm>
          <a:custGeom>
            <a:avLst/>
            <a:gdLst/>
            <a:ahLst/>
            <a:cxnLst/>
            <a:rect r="r" b="b" t="t" l="l"/>
            <a:pathLst>
              <a:path h="2553874" w="5062943">
                <a:moveTo>
                  <a:pt x="0" y="0"/>
                </a:moveTo>
                <a:lnTo>
                  <a:pt x="5062943" y="0"/>
                </a:lnTo>
                <a:lnTo>
                  <a:pt x="5062943" y="2553874"/>
                </a:lnTo>
                <a:lnTo>
                  <a:pt x="0" y="2553874"/>
                </a:lnTo>
                <a:lnTo>
                  <a:pt x="0" y="0"/>
                </a:lnTo>
                <a:close/>
              </a:path>
            </a:pathLst>
          </a:custGeom>
          <a:blipFill>
            <a:blip r:embed="rId8"/>
            <a:stretch>
              <a:fillRect l="0" t="0" r="0" b="0"/>
            </a:stretch>
          </a:blipFill>
        </p:spPr>
      </p:sp>
      <p:sp>
        <p:nvSpPr>
          <p:cNvPr name="Freeform 12" id="12"/>
          <p:cNvSpPr/>
          <p:nvPr/>
        </p:nvSpPr>
        <p:spPr>
          <a:xfrm flipH="false" flipV="false" rot="0">
            <a:off x="12245745" y="6773781"/>
            <a:ext cx="5013555" cy="2892715"/>
          </a:xfrm>
          <a:custGeom>
            <a:avLst/>
            <a:gdLst/>
            <a:ahLst/>
            <a:cxnLst/>
            <a:rect r="r" b="b" t="t" l="l"/>
            <a:pathLst>
              <a:path h="2892715" w="5013555">
                <a:moveTo>
                  <a:pt x="0" y="0"/>
                </a:moveTo>
                <a:lnTo>
                  <a:pt x="5013555" y="0"/>
                </a:lnTo>
                <a:lnTo>
                  <a:pt x="5013555" y="2892715"/>
                </a:lnTo>
                <a:lnTo>
                  <a:pt x="0" y="2892715"/>
                </a:lnTo>
                <a:lnTo>
                  <a:pt x="0" y="0"/>
                </a:lnTo>
                <a:close/>
              </a:path>
            </a:pathLst>
          </a:custGeom>
          <a:blipFill>
            <a:blip r:embed="rId9"/>
            <a:stretch>
              <a:fillRect l="0" t="0" r="0" b="-1373"/>
            </a:stretch>
          </a:blipFill>
        </p:spPr>
      </p:sp>
      <p:sp>
        <p:nvSpPr>
          <p:cNvPr name="TextBox 13" id="13"/>
          <p:cNvSpPr txBox="true"/>
          <p:nvPr/>
        </p:nvSpPr>
        <p:spPr>
          <a:xfrm rot="0">
            <a:off x="5912756" y="669707"/>
            <a:ext cx="5993096" cy="744704"/>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STM32 F446RE</a:t>
            </a:r>
          </a:p>
        </p:txBody>
      </p:sp>
      <p:sp>
        <p:nvSpPr>
          <p:cNvPr name="TextBox 14" id="14"/>
          <p:cNvSpPr txBox="true"/>
          <p:nvPr/>
        </p:nvSpPr>
        <p:spPr>
          <a:xfrm rot="0">
            <a:off x="1028700" y="2367316"/>
            <a:ext cx="16230600" cy="1845466"/>
          </a:xfrm>
          <a:prstGeom prst="rect">
            <a:avLst/>
          </a:prstGeom>
        </p:spPr>
        <p:txBody>
          <a:bodyPr anchor="t" rtlCol="false" tIns="0" lIns="0" bIns="0" rIns="0">
            <a:spAutoFit/>
          </a:bodyPr>
          <a:lstStyle/>
          <a:p>
            <a:pPr algn="just">
              <a:lnSpc>
                <a:spcPts val="2973"/>
              </a:lnSpc>
            </a:pPr>
            <a:r>
              <a:rPr lang="en-US" sz="2155" spc="211">
                <a:solidFill>
                  <a:srgbClr val="231F20"/>
                </a:solidFill>
                <a:latin typeface="DM Sans"/>
                <a:ea typeface="DM Sans"/>
                <a:cs typeface="DM Sans"/>
                <a:sym typeface="DM Sans"/>
              </a:rPr>
              <a:t>Yazılım çalışmaları kullanılacak kütüphaneler koda dahil edilerek başlamıştır. Şekil A’da görünen </a:t>
            </a:r>
            <a:r>
              <a:rPr lang="en-US" b="true" sz="2155" spc="211">
                <a:solidFill>
                  <a:srgbClr val="231F20"/>
                </a:solidFill>
                <a:latin typeface="DM Sans Bold"/>
                <a:ea typeface="DM Sans Bold"/>
                <a:cs typeface="DM Sans Bold"/>
                <a:sym typeface="DM Sans Bold"/>
              </a:rPr>
              <a:t>FATFS </a:t>
            </a:r>
            <a:r>
              <a:rPr lang="en-US" sz="2155" spc="211">
                <a:solidFill>
                  <a:srgbClr val="231F20"/>
                </a:solidFill>
                <a:latin typeface="DM Sans"/>
                <a:ea typeface="DM Sans"/>
                <a:cs typeface="DM Sans"/>
                <a:sym typeface="DM Sans"/>
              </a:rPr>
              <a:t>kütüphanesi </a:t>
            </a:r>
            <a:r>
              <a:rPr lang="en-US" b="true" sz="2155" spc="211">
                <a:solidFill>
                  <a:srgbClr val="231F20"/>
                </a:solidFill>
                <a:latin typeface="DM Sans Bold"/>
                <a:ea typeface="DM Sans Bold"/>
                <a:cs typeface="DM Sans Bold"/>
                <a:sym typeface="DM Sans Bold"/>
              </a:rPr>
              <a:t>SD Kart</a:t>
            </a:r>
            <a:r>
              <a:rPr lang="en-US" sz="2155" spc="211">
                <a:solidFill>
                  <a:srgbClr val="231F20"/>
                </a:solidFill>
                <a:latin typeface="DM Sans"/>
                <a:ea typeface="DM Sans"/>
                <a:cs typeface="DM Sans"/>
                <a:sym typeface="DM Sans"/>
              </a:rPr>
              <a:t> ile çalışmak için kullanılmıştır. Ardından Şekil B’de görünen başlangıç değişkenleri tanımlanmıştır. Bu değişkenler kullanılan </a:t>
            </a:r>
            <a:r>
              <a:rPr lang="en-US" b="true" sz="2155" spc="211">
                <a:solidFill>
                  <a:srgbClr val="231F20"/>
                </a:solidFill>
                <a:latin typeface="DM Sans Bold"/>
                <a:ea typeface="DM Sans Bold"/>
                <a:cs typeface="DM Sans Bold"/>
                <a:sym typeface="DM Sans Bold"/>
              </a:rPr>
              <a:t>fonksiyonlarda </a:t>
            </a:r>
            <a:r>
              <a:rPr lang="en-US" sz="2155" spc="211">
                <a:solidFill>
                  <a:srgbClr val="231F20"/>
                </a:solidFill>
                <a:latin typeface="DM Sans"/>
                <a:ea typeface="DM Sans"/>
                <a:cs typeface="DM Sans"/>
                <a:sym typeface="DM Sans"/>
              </a:rPr>
              <a:t>tanımlıdır. Şekil C STM çalıştığı anda devreye giren fonksiyonları, Şekil D ise sürekli kontrol edilen fonksiyonları içerir. Fonksiyon içeriklerine değinilmiştir.</a:t>
            </a:r>
          </a:p>
        </p:txBody>
      </p:sp>
      <p:sp>
        <p:nvSpPr>
          <p:cNvPr name="TextBox 15" id="15"/>
          <p:cNvSpPr txBox="true"/>
          <p:nvPr/>
        </p:nvSpPr>
        <p:spPr>
          <a:xfrm rot="0">
            <a:off x="1821138" y="9794059"/>
            <a:ext cx="3218099" cy="360310"/>
          </a:xfrm>
          <a:prstGeom prst="rect">
            <a:avLst/>
          </a:prstGeom>
        </p:spPr>
        <p:txBody>
          <a:bodyPr anchor="t" rtlCol="false" tIns="0" lIns="0" bIns="0" rIns="0">
            <a:spAutoFit/>
          </a:bodyPr>
          <a:lstStyle/>
          <a:p>
            <a:pPr algn="l">
              <a:lnSpc>
                <a:spcPts val="2973"/>
              </a:lnSpc>
            </a:pPr>
            <a:r>
              <a:rPr lang="en-US" sz="2155" spc="211">
                <a:solidFill>
                  <a:srgbClr val="231F20"/>
                </a:solidFill>
                <a:latin typeface="DM Sans"/>
                <a:ea typeface="DM Sans"/>
                <a:cs typeface="DM Sans"/>
                <a:sym typeface="DM Sans"/>
              </a:rPr>
              <a:t>Şekil A. Kütüphaneler</a:t>
            </a:r>
          </a:p>
        </p:txBody>
      </p:sp>
      <p:sp>
        <p:nvSpPr>
          <p:cNvPr name="TextBox 16" id="16"/>
          <p:cNvSpPr txBox="true"/>
          <p:nvPr/>
        </p:nvSpPr>
        <p:spPr>
          <a:xfrm rot="0">
            <a:off x="7207874" y="9708655"/>
            <a:ext cx="3218099" cy="360310"/>
          </a:xfrm>
          <a:prstGeom prst="rect">
            <a:avLst/>
          </a:prstGeom>
        </p:spPr>
        <p:txBody>
          <a:bodyPr anchor="t" rtlCol="false" tIns="0" lIns="0" bIns="0" rIns="0">
            <a:spAutoFit/>
          </a:bodyPr>
          <a:lstStyle/>
          <a:p>
            <a:pPr algn="l">
              <a:lnSpc>
                <a:spcPts val="2973"/>
              </a:lnSpc>
            </a:pPr>
            <a:r>
              <a:rPr lang="en-US" sz="2155" spc="211">
                <a:solidFill>
                  <a:srgbClr val="231F20"/>
                </a:solidFill>
                <a:latin typeface="DM Sans"/>
                <a:ea typeface="DM Sans"/>
                <a:cs typeface="DM Sans"/>
                <a:sym typeface="DM Sans"/>
              </a:rPr>
              <a:t>Şekil B. Tanımlamalar</a:t>
            </a:r>
          </a:p>
        </p:txBody>
      </p:sp>
      <p:sp>
        <p:nvSpPr>
          <p:cNvPr name="TextBox 17" id="17"/>
          <p:cNvSpPr txBox="true"/>
          <p:nvPr/>
        </p:nvSpPr>
        <p:spPr>
          <a:xfrm rot="0">
            <a:off x="12050049" y="9794059"/>
            <a:ext cx="5355558" cy="360162"/>
          </a:xfrm>
          <a:prstGeom prst="rect">
            <a:avLst/>
          </a:prstGeom>
        </p:spPr>
        <p:txBody>
          <a:bodyPr anchor="t" rtlCol="false" tIns="0" lIns="0" bIns="0" rIns="0">
            <a:spAutoFit/>
          </a:bodyPr>
          <a:lstStyle/>
          <a:p>
            <a:pPr algn="l">
              <a:lnSpc>
                <a:spcPts val="2973"/>
              </a:lnSpc>
            </a:pPr>
            <a:r>
              <a:rPr lang="en-US" sz="2155" spc="211">
                <a:solidFill>
                  <a:srgbClr val="231F20"/>
                </a:solidFill>
                <a:latin typeface="DM Sans"/>
                <a:ea typeface="DM Sans"/>
                <a:cs typeface="DM Sans"/>
                <a:sym typeface="DM Sans"/>
              </a:rPr>
              <a:t>Şekil C. Başlangıç ve Sürekli Döngü</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969831" y="4691590"/>
            <a:ext cx="5990926" cy="5136421"/>
          </a:xfrm>
          <a:custGeom>
            <a:avLst/>
            <a:gdLst/>
            <a:ahLst/>
            <a:cxnLst/>
            <a:rect r="r" b="b" t="t" l="l"/>
            <a:pathLst>
              <a:path h="5136421" w="5990926">
                <a:moveTo>
                  <a:pt x="0" y="0"/>
                </a:moveTo>
                <a:lnTo>
                  <a:pt x="5990927" y="0"/>
                </a:lnTo>
                <a:lnTo>
                  <a:pt x="5990927" y="5136422"/>
                </a:lnTo>
                <a:lnTo>
                  <a:pt x="0" y="5136422"/>
                </a:lnTo>
                <a:lnTo>
                  <a:pt x="0" y="0"/>
                </a:lnTo>
                <a:close/>
              </a:path>
            </a:pathLst>
          </a:custGeom>
          <a:blipFill>
            <a:blip r:embed="rId5"/>
            <a:stretch>
              <a:fillRect l="0" t="0" r="0" b="0"/>
            </a:stretch>
          </a:blipFill>
        </p:spPr>
      </p:sp>
      <p:sp>
        <p:nvSpPr>
          <p:cNvPr name="Freeform 9" id="9"/>
          <p:cNvSpPr/>
          <p:nvPr/>
        </p:nvSpPr>
        <p:spPr>
          <a:xfrm flipH="false" flipV="false" rot="0">
            <a:off x="8521219" y="4831759"/>
            <a:ext cx="8738081" cy="3367997"/>
          </a:xfrm>
          <a:custGeom>
            <a:avLst/>
            <a:gdLst/>
            <a:ahLst/>
            <a:cxnLst/>
            <a:rect r="r" b="b" t="t" l="l"/>
            <a:pathLst>
              <a:path h="3367997" w="8738081">
                <a:moveTo>
                  <a:pt x="0" y="0"/>
                </a:moveTo>
                <a:lnTo>
                  <a:pt x="8738081" y="0"/>
                </a:lnTo>
                <a:lnTo>
                  <a:pt x="8738081" y="3367997"/>
                </a:lnTo>
                <a:lnTo>
                  <a:pt x="0" y="3367997"/>
                </a:lnTo>
                <a:lnTo>
                  <a:pt x="0" y="0"/>
                </a:lnTo>
                <a:close/>
              </a:path>
            </a:pathLst>
          </a:custGeom>
          <a:blipFill>
            <a:blip r:embed="rId6"/>
            <a:stretch>
              <a:fillRect l="0" t="0" r="0" b="0"/>
            </a:stretch>
          </a:blipFill>
        </p:spPr>
      </p:sp>
      <p:sp>
        <p:nvSpPr>
          <p:cNvPr name="TextBox 10" id="10"/>
          <p:cNvSpPr txBox="true"/>
          <p:nvPr/>
        </p:nvSpPr>
        <p:spPr>
          <a:xfrm rot="0">
            <a:off x="5912756" y="669707"/>
            <a:ext cx="5993096" cy="744704"/>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STM32 F446RE</a:t>
            </a:r>
          </a:p>
        </p:txBody>
      </p:sp>
      <p:sp>
        <p:nvSpPr>
          <p:cNvPr name="TextBox 11" id="11"/>
          <p:cNvSpPr txBox="true"/>
          <p:nvPr/>
        </p:nvSpPr>
        <p:spPr>
          <a:xfrm rot="0">
            <a:off x="1028700" y="2367316"/>
            <a:ext cx="16230600" cy="2216792"/>
          </a:xfrm>
          <a:prstGeom prst="rect">
            <a:avLst/>
          </a:prstGeom>
        </p:spPr>
        <p:txBody>
          <a:bodyPr anchor="t" rtlCol="false" tIns="0" lIns="0" bIns="0" rIns="0">
            <a:spAutoFit/>
          </a:bodyPr>
          <a:lstStyle/>
          <a:p>
            <a:pPr algn="just">
              <a:lnSpc>
                <a:spcPts val="2973"/>
              </a:lnSpc>
            </a:pPr>
            <a:r>
              <a:rPr lang="en-US" sz="2155" spc="211">
                <a:solidFill>
                  <a:srgbClr val="231F20"/>
                </a:solidFill>
                <a:latin typeface="DM Sans"/>
                <a:ea typeface="DM Sans"/>
                <a:cs typeface="DM Sans"/>
                <a:sym typeface="DM Sans"/>
              </a:rPr>
              <a:t>SD kart fonksiyonu başlatılır. F303 kartta yaptığımız ile benzer bir işlemdir. Farklılık olarak bu sefer SD karta ASC formatında bir dosya açılır. Açılan dosyanın içine CANanalayzer uygulamasının tanımlamaları olan tanımlamalar yazılır. Şekil A’ da gösterilmiştir. Şekil B’de görülen fonksiyonda ise SD karta bir text dosyası açılır. Bu dosyanın içine Şekil A’da gösterilen fonksiyonun açtığı ASC dosyasının adı yazılmaktadır. ESP32 bu SD karttan dosya gönderimi yapacağı için hangi dosyayı göndereceğini bu text dosyası sayesinde belirlemektedir.</a:t>
            </a:r>
          </a:p>
        </p:txBody>
      </p:sp>
      <p:sp>
        <p:nvSpPr>
          <p:cNvPr name="TextBox 12" id="12"/>
          <p:cNvSpPr txBox="true"/>
          <p:nvPr/>
        </p:nvSpPr>
        <p:spPr>
          <a:xfrm rot="0">
            <a:off x="2838317" y="9894687"/>
            <a:ext cx="3875402" cy="360162"/>
          </a:xfrm>
          <a:prstGeom prst="rect">
            <a:avLst/>
          </a:prstGeom>
        </p:spPr>
        <p:txBody>
          <a:bodyPr anchor="t" rtlCol="false" tIns="0" lIns="0" bIns="0" rIns="0">
            <a:spAutoFit/>
          </a:bodyPr>
          <a:lstStyle/>
          <a:p>
            <a:pPr algn="l">
              <a:lnSpc>
                <a:spcPts val="2973"/>
              </a:lnSpc>
            </a:pPr>
            <a:r>
              <a:rPr lang="en-US" sz="2155" spc="211">
                <a:solidFill>
                  <a:srgbClr val="231F20"/>
                </a:solidFill>
                <a:latin typeface="DM Sans"/>
                <a:ea typeface="DM Sans"/>
                <a:cs typeface="DM Sans"/>
                <a:sym typeface="DM Sans"/>
              </a:rPr>
              <a:t>Şekil A. SD Kart Başlangıç </a:t>
            </a:r>
          </a:p>
        </p:txBody>
      </p:sp>
      <p:sp>
        <p:nvSpPr>
          <p:cNvPr name="TextBox 13" id="13"/>
          <p:cNvSpPr txBox="true"/>
          <p:nvPr/>
        </p:nvSpPr>
        <p:spPr>
          <a:xfrm rot="0">
            <a:off x="10952558" y="8409306"/>
            <a:ext cx="3875402" cy="360162"/>
          </a:xfrm>
          <a:prstGeom prst="rect">
            <a:avLst/>
          </a:prstGeom>
        </p:spPr>
        <p:txBody>
          <a:bodyPr anchor="t" rtlCol="false" tIns="0" lIns="0" bIns="0" rIns="0">
            <a:spAutoFit/>
          </a:bodyPr>
          <a:lstStyle/>
          <a:p>
            <a:pPr algn="l">
              <a:lnSpc>
                <a:spcPts val="2973"/>
              </a:lnSpc>
            </a:pPr>
            <a:r>
              <a:rPr lang="en-US" sz="2155" spc="211">
                <a:solidFill>
                  <a:srgbClr val="231F20"/>
                </a:solidFill>
                <a:latin typeface="DM Sans"/>
                <a:ea typeface="DM Sans"/>
                <a:cs typeface="DM Sans"/>
                <a:sym typeface="DM Sans"/>
              </a:rPr>
              <a:t>Şekil B. SD Kart File List</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601168" y="4701328"/>
            <a:ext cx="6349701" cy="5114239"/>
          </a:xfrm>
          <a:custGeom>
            <a:avLst/>
            <a:gdLst/>
            <a:ahLst/>
            <a:cxnLst/>
            <a:rect r="r" b="b" t="t" l="l"/>
            <a:pathLst>
              <a:path h="5114239" w="6349701">
                <a:moveTo>
                  <a:pt x="0" y="0"/>
                </a:moveTo>
                <a:lnTo>
                  <a:pt x="6349701" y="0"/>
                </a:lnTo>
                <a:lnTo>
                  <a:pt x="6349701" y="5114239"/>
                </a:lnTo>
                <a:lnTo>
                  <a:pt x="0" y="5114239"/>
                </a:lnTo>
                <a:lnTo>
                  <a:pt x="0" y="0"/>
                </a:lnTo>
                <a:close/>
              </a:path>
            </a:pathLst>
          </a:custGeom>
          <a:blipFill>
            <a:blip r:embed="rId5"/>
            <a:stretch>
              <a:fillRect l="0" t="0" r="0" b="0"/>
            </a:stretch>
          </a:blipFill>
        </p:spPr>
      </p:sp>
      <p:sp>
        <p:nvSpPr>
          <p:cNvPr name="Freeform 9" id="9"/>
          <p:cNvSpPr/>
          <p:nvPr/>
        </p:nvSpPr>
        <p:spPr>
          <a:xfrm flipH="false" flipV="false" rot="0">
            <a:off x="8793136" y="4701328"/>
            <a:ext cx="8194246" cy="4619219"/>
          </a:xfrm>
          <a:custGeom>
            <a:avLst/>
            <a:gdLst/>
            <a:ahLst/>
            <a:cxnLst/>
            <a:rect r="r" b="b" t="t" l="l"/>
            <a:pathLst>
              <a:path h="4619219" w="8194246">
                <a:moveTo>
                  <a:pt x="0" y="0"/>
                </a:moveTo>
                <a:lnTo>
                  <a:pt x="8194246" y="0"/>
                </a:lnTo>
                <a:lnTo>
                  <a:pt x="8194246" y="4619219"/>
                </a:lnTo>
                <a:lnTo>
                  <a:pt x="0" y="4619219"/>
                </a:lnTo>
                <a:lnTo>
                  <a:pt x="0" y="0"/>
                </a:lnTo>
                <a:close/>
              </a:path>
            </a:pathLst>
          </a:custGeom>
          <a:blipFill>
            <a:blip r:embed="rId6"/>
            <a:stretch>
              <a:fillRect l="0" t="0" r="0" b="0"/>
            </a:stretch>
          </a:blipFill>
        </p:spPr>
      </p:sp>
      <p:sp>
        <p:nvSpPr>
          <p:cNvPr name="TextBox 10" id="10"/>
          <p:cNvSpPr txBox="true"/>
          <p:nvPr/>
        </p:nvSpPr>
        <p:spPr>
          <a:xfrm rot="0">
            <a:off x="5912756" y="669707"/>
            <a:ext cx="5993096" cy="744704"/>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STM32 F446RE</a:t>
            </a:r>
          </a:p>
        </p:txBody>
      </p:sp>
      <p:sp>
        <p:nvSpPr>
          <p:cNvPr name="TextBox 11" id="11"/>
          <p:cNvSpPr txBox="true"/>
          <p:nvPr/>
        </p:nvSpPr>
        <p:spPr>
          <a:xfrm rot="0">
            <a:off x="1028700" y="2367316"/>
            <a:ext cx="16230600" cy="2216792"/>
          </a:xfrm>
          <a:prstGeom prst="rect">
            <a:avLst/>
          </a:prstGeom>
        </p:spPr>
        <p:txBody>
          <a:bodyPr anchor="t" rtlCol="false" tIns="0" lIns="0" bIns="0" rIns="0">
            <a:spAutoFit/>
          </a:bodyPr>
          <a:lstStyle/>
          <a:p>
            <a:pPr algn="just">
              <a:lnSpc>
                <a:spcPts val="2973"/>
              </a:lnSpc>
            </a:pPr>
            <a:r>
              <a:rPr lang="en-US" sz="2155" spc="211">
                <a:solidFill>
                  <a:srgbClr val="231F20"/>
                </a:solidFill>
                <a:latin typeface="DM Sans"/>
                <a:ea typeface="DM Sans"/>
                <a:cs typeface="DM Sans"/>
                <a:sym typeface="DM Sans"/>
              </a:rPr>
              <a:t>STM32 F446RE hattaki tüm mesajları SD karta kaydetmek üzerine kodlanmıştır. İzlene yolda hattaki mesajlar geçici olarak STM in RAM hafızasında bufferlarda (tampon) tutulur. Bufferler dolduğunda ise SD karta bu buffer yazılır. Bufferler dememizin sebebi SD karta yazım işlemi sırasında mesaj kaybını önlemek için çift bufferlama yöntemi kullanılmasıdır. Şekil A’da CAN mesajlarını alan ve aldığı gibi boş olan bir buffera yazan fonksiyon görülmektedir. Şekil B’de ise bufferların doluluğunu sürekli kontrol eden ve dolduğunda SD karta yazma işlemini başlatan fonksiyon görülmektedir.</a:t>
            </a:r>
          </a:p>
        </p:txBody>
      </p:sp>
      <p:sp>
        <p:nvSpPr>
          <p:cNvPr name="TextBox 12" id="12"/>
          <p:cNvSpPr txBox="true"/>
          <p:nvPr/>
        </p:nvSpPr>
        <p:spPr>
          <a:xfrm rot="0">
            <a:off x="2219742" y="9891767"/>
            <a:ext cx="5112552" cy="360162"/>
          </a:xfrm>
          <a:prstGeom prst="rect">
            <a:avLst/>
          </a:prstGeom>
        </p:spPr>
        <p:txBody>
          <a:bodyPr anchor="t" rtlCol="false" tIns="0" lIns="0" bIns="0" rIns="0">
            <a:spAutoFit/>
          </a:bodyPr>
          <a:lstStyle/>
          <a:p>
            <a:pPr algn="l">
              <a:lnSpc>
                <a:spcPts val="2973"/>
              </a:lnSpc>
            </a:pPr>
            <a:r>
              <a:rPr lang="en-US" sz="2155" spc="211">
                <a:solidFill>
                  <a:srgbClr val="231F20"/>
                </a:solidFill>
                <a:latin typeface="DM Sans"/>
                <a:ea typeface="DM Sans"/>
                <a:cs typeface="DM Sans"/>
                <a:sym typeface="DM Sans"/>
              </a:rPr>
              <a:t>Şekil A. Mesaj Alımı ve Bufferlama</a:t>
            </a:r>
          </a:p>
        </p:txBody>
      </p:sp>
      <p:sp>
        <p:nvSpPr>
          <p:cNvPr name="TextBox 13" id="13"/>
          <p:cNvSpPr txBox="true"/>
          <p:nvPr/>
        </p:nvSpPr>
        <p:spPr>
          <a:xfrm rot="0">
            <a:off x="11092727" y="9455406"/>
            <a:ext cx="3875402" cy="360162"/>
          </a:xfrm>
          <a:prstGeom prst="rect">
            <a:avLst/>
          </a:prstGeom>
        </p:spPr>
        <p:txBody>
          <a:bodyPr anchor="t" rtlCol="false" tIns="0" lIns="0" bIns="0" rIns="0">
            <a:spAutoFit/>
          </a:bodyPr>
          <a:lstStyle/>
          <a:p>
            <a:pPr algn="l">
              <a:lnSpc>
                <a:spcPts val="2973"/>
              </a:lnSpc>
            </a:pPr>
            <a:r>
              <a:rPr lang="en-US" sz="2155" spc="211">
                <a:solidFill>
                  <a:srgbClr val="231F20"/>
                </a:solidFill>
                <a:latin typeface="DM Sans"/>
                <a:ea typeface="DM Sans"/>
                <a:cs typeface="DM Sans"/>
                <a:sym typeface="DM Sans"/>
              </a:rPr>
              <a:t>Şekil B. Buffer Kontrol</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779692" y="3717780"/>
            <a:ext cx="5992653" cy="6097787"/>
          </a:xfrm>
          <a:custGeom>
            <a:avLst/>
            <a:gdLst/>
            <a:ahLst/>
            <a:cxnLst/>
            <a:rect r="r" b="b" t="t" l="l"/>
            <a:pathLst>
              <a:path h="6097787" w="5992653">
                <a:moveTo>
                  <a:pt x="0" y="0"/>
                </a:moveTo>
                <a:lnTo>
                  <a:pt x="5992652" y="0"/>
                </a:lnTo>
                <a:lnTo>
                  <a:pt x="5992652" y="6097787"/>
                </a:lnTo>
                <a:lnTo>
                  <a:pt x="0" y="6097787"/>
                </a:lnTo>
                <a:lnTo>
                  <a:pt x="0" y="0"/>
                </a:lnTo>
                <a:close/>
              </a:path>
            </a:pathLst>
          </a:custGeom>
          <a:blipFill>
            <a:blip r:embed="rId5"/>
            <a:stretch>
              <a:fillRect l="0" t="0" r="0" b="0"/>
            </a:stretch>
          </a:blipFill>
        </p:spPr>
      </p:sp>
      <p:sp>
        <p:nvSpPr>
          <p:cNvPr name="Freeform 9" id="9"/>
          <p:cNvSpPr/>
          <p:nvPr/>
        </p:nvSpPr>
        <p:spPr>
          <a:xfrm flipH="false" flipV="false" rot="0">
            <a:off x="10485991" y="3717780"/>
            <a:ext cx="5422513" cy="6212087"/>
          </a:xfrm>
          <a:custGeom>
            <a:avLst/>
            <a:gdLst/>
            <a:ahLst/>
            <a:cxnLst/>
            <a:rect r="r" b="b" t="t" l="l"/>
            <a:pathLst>
              <a:path h="6212087" w="5422513">
                <a:moveTo>
                  <a:pt x="0" y="0"/>
                </a:moveTo>
                <a:lnTo>
                  <a:pt x="5422513" y="0"/>
                </a:lnTo>
                <a:lnTo>
                  <a:pt x="5422513" y="6212087"/>
                </a:lnTo>
                <a:lnTo>
                  <a:pt x="0" y="6212087"/>
                </a:lnTo>
                <a:lnTo>
                  <a:pt x="0" y="0"/>
                </a:lnTo>
                <a:close/>
              </a:path>
            </a:pathLst>
          </a:custGeom>
          <a:blipFill>
            <a:blip r:embed="rId6"/>
            <a:stretch>
              <a:fillRect l="0" t="0" r="0" b="0"/>
            </a:stretch>
          </a:blipFill>
        </p:spPr>
      </p:sp>
      <p:sp>
        <p:nvSpPr>
          <p:cNvPr name="TextBox 10" id="10"/>
          <p:cNvSpPr txBox="true"/>
          <p:nvPr/>
        </p:nvSpPr>
        <p:spPr>
          <a:xfrm rot="0">
            <a:off x="5912756" y="669707"/>
            <a:ext cx="5993096" cy="744704"/>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STM32 F446RE</a:t>
            </a:r>
          </a:p>
        </p:txBody>
      </p:sp>
      <p:sp>
        <p:nvSpPr>
          <p:cNvPr name="TextBox 11" id="11"/>
          <p:cNvSpPr txBox="true"/>
          <p:nvPr/>
        </p:nvSpPr>
        <p:spPr>
          <a:xfrm rot="0">
            <a:off x="1028700" y="2367316"/>
            <a:ext cx="16230600" cy="1102814"/>
          </a:xfrm>
          <a:prstGeom prst="rect">
            <a:avLst/>
          </a:prstGeom>
        </p:spPr>
        <p:txBody>
          <a:bodyPr anchor="t" rtlCol="false" tIns="0" lIns="0" bIns="0" rIns="0">
            <a:spAutoFit/>
          </a:bodyPr>
          <a:lstStyle/>
          <a:p>
            <a:pPr algn="just">
              <a:lnSpc>
                <a:spcPts val="2973"/>
              </a:lnSpc>
            </a:pPr>
            <a:r>
              <a:rPr lang="en-US" sz="2155" spc="211">
                <a:solidFill>
                  <a:srgbClr val="231F20"/>
                </a:solidFill>
                <a:latin typeface="DM Sans"/>
                <a:ea typeface="DM Sans"/>
                <a:cs typeface="DM Sans"/>
                <a:sym typeface="DM Sans"/>
              </a:rPr>
              <a:t>Mesajlar SD karta ASC formatında yazılmaktadır. Yazılan mesajların içeriğinde zaman damgası, ID, mesaj tipi, data uzunluğu gibi CANanalyzer programı tanımlamaları bulunmaktadır. Şekil A’da mesajları SD karta yazan fonksiyon, Şekil B’de ise SD karttaki mesajlar görülmektedir.</a:t>
            </a:r>
          </a:p>
        </p:txBody>
      </p:sp>
      <p:sp>
        <p:nvSpPr>
          <p:cNvPr name="TextBox 12" id="12"/>
          <p:cNvSpPr txBox="true"/>
          <p:nvPr/>
        </p:nvSpPr>
        <p:spPr>
          <a:xfrm rot="0">
            <a:off x="2169682" y="9926838"/>
            <a:ext cx="5212672" cy="360162"/>
          </a:xfrm>
          <a:prstGeom prst="rect">
            <a:avLst/>
          </a:prstGeom>
        </p:spPr>
        <p:txBody>
          <a:bodyPr anchor="t" rtlCol="false" tIns="0" lIns="0" bIns="0" rIns="0">
            <a:spAutoFit/>
          </a:bodyPr>
          <a:lstStyle/>
          <a:p>
            <a:pPr algn="l">
              <a:lnSpc>
                <a:spcPts val="2973"/>
              </a:lnSpc>
            </a:pPr>
            <a:r>
              <a:rPr lang="en-US" sz="2155" spc="211">
                <a:solidFill>
                  <a:srgbClr val="231F20"/>
                </a:solidFill>
                <a:latin typeface="DM Sans"/>
                <a:ea typeface="DM Sans"/>
                <a:cs typeface="DM Sans"/>
                <a:sym typeface="DM Sans"/>
              </a:rPr>
              <a:t>Şekil A. Mesajları Yazan Fonksiyon</a:t>
            </a:r>
          </a:p>
        </p:txBody>
      </p:sp>
      <p:sp>
        <p:nvSpPr>
          <p:cNvPr name="TextBox 13" id="13"/>
          <p:cNvSpPr txBox="true"/>
          <p:nvPr/>
        </p:nvSpPr>
        <p:spPr>
          <a:xfrm rot="0">
            <a:off x="11009246" y="9926838"/>
            <a:ext cx="4376004" cy="360162"/>
          </a:xfrm>
          <a:prstGeom prst="rect">
            <a:avLst/>
          </a:prstGeom>
        </p:spPr>
        <p:txBody>
          <a:bodyPr anchor="t" rtlCol="false" tIns="0" lIns="0" bIns="0" rIns="0">
            <a:spAutoFit/>
          </a:bodyPr>
          <a:lstStyle/>
          <a:p>
            <a:pPr algn="l">
              <a:lnSpc>
                <a:spcPts val="2973"/>
              </a:lnSpc>
            </a:pPr>
            <a:r>
              <a:rPr lang="en-US" sz="2155" spc="211">
                <a:solidFill>
                  <a:srgbClr val="231F20"/>
                </a:solidFill>
                <a:latin typeface="DM Sans"/>
                <a:ea typeface="DM Sans"/>
                <a:cs typeface="DM Sans"/>
                <a:sym typeface="DM Sans"/>
              </a:rPr>
              <a:t>Şekil B. ASC Dosyası İçeriği</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403161" y="5143500"/>
            <a:ext cx="6788372" cy="3693233"/>
          </a:xfrm>
          <a:custGeom>
            <a:avLst/>
            <a:gdLst/>
            <a:ahLst/>
            <a:cxnLst/>
            <a:rect r="r" b="b" t="t" l="l"/>
            <a:pathLst>
              <a:path h="3693233" w="6788372">
                <a:moveTo>
                  <a:pt x="0" y="0"/>
                </a:moveTo>
                <a:lnTo>
                  <a:pt x="6788372" y="0"/>
                </a:lnTo>
                <a:lnTo>
                  <a:pt x="6788372" y="3693233"/>
                </a:lnTo>
                <a:lnTo>
                  <a:pt x="0" y="3693233"/>
                </a:lnTo>
                <a:lnTo>
                  <a:pt x="0" y="0"/>
                </a:lnTo>
                <a:close/>
              </a:path>
            </a:pathLst>
          </a:custGeom>
          <a:blipFill>
            <a:blip r:embed="rId5"/>
            <a:stretch>
              <a:fillRect l="0" t="0" r="0" b="0"/>
            </a:stretch>
          </a:blipFill>
        </p:spPr>
      </p:sp>
      <p:sp>
        <p:nvSpPr>
          <p:cNvPr name="Freeform 9" id="9"/>
          <p:cNvSpPr/>
          <p:nvPr/>
        </p:nvSpPr>
        <p:spPr>
          <a:xfrm flipH="false" flipV="false" rot="0">
            <a:off x="9518081" y="5203085"/>
            <a:ext cx="7124400" cy="3633648"/>
          </a:xfrm>
          <a:custGeom>
            <a:avLst/>
            <a:gdLst/>
            <a:ahLst/>
            <a:cxnLst/>
            <a:rect r="r" b="b" t="t" l="l"/>
            <a:pathLst>
              <a:path h="3633648" w="7124400">
                <a:moveTo>
                  <a:pt x="0" y="0"/>
                </a:moveTo>
                <a:lnTo>
                  <a:pt x="7124400" y="0"/>
                </a:lnTo>
                <a:lnTo>
                  <a:pt x="7124400" y="3633648"/>
                </a:lnTo>
                <a:lnTo>
                  <a:pt x="0" y="3633648"/>
                </a:lnTo>
                <a:lnTo>
                  <a:pt x="0" y="0"/>
                </a:lnTo>
                <a:close/>
              </a:path>
            </a:pathLst>
          </a:custGeom>
          <a:blipFill>
            <a:blip r:embed="rId6"/>
            <a:stretch>
              <a:fillRect l="0" t="0" r="0" b="0"/>
            </a:stretch>
          </a:blipFill>
        </p:spPr>
      </p:sp>
      <p:sp>
        <p:nvSpPr>
          <p:cNvPr name="TextBox 10" id="10"/>
          <p:cNvSpPr txBox="true"/>
          <p:nvPr/>
        </p:nvSpPr>
        <p:spPr>
          <a:xfrm rot="0">
            <a:off x="5912756" y="669707"/>
            <a:ext cx="5993096" cy="744704"/>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STM32 F446RE</a:t>
            </a:r>
          </a:p>
        </p:txBody>
      </p:sp>
      <p:sp>
        <p:nvSpPr>
          <p:cNvPr name="TextBox 11" id="11"/>
          <p:cNvSpPr txBox="true"/>
          <p:nvPr/>
        </p:nvSpPr>
        <p:spPr>
          <a:xfrm rot="0">
            <a:off x="1028700" y="2367316"/>
            <a:ext cx="16230600" cy="2588119"/>
          </a:xfrm>
          <a:prstGeom prst="rect">
            <a:avLst/>
          </a:prstGeom>
        </p:spPr>
        <p:txBody>
          <a:bodyPr anchor="t" rtlCol="false" tIns="0" lIns="0" bIns="0" rIns="0">
            <a:spAutoFit/>
          </a:bodyPr>
          <a:lstStyle/>
          <a:p>
            <a:pPr algn="just">
              <a:lnSpc>
                <a:spcPts val="2973"/>
              </a:lnSpc>
            </a:pPr>
            <a:r>
              <a:rPr lang="en-US" sz="2155" spc="211">
                <a:solidFill>
                  <a:srgbClr val="231F20"/>
                </a:solidFill>
                <a:latin typeface="DM Sans"/>
                <a:ea typeface="DM Sans"/>
                <a:cs typeface="DM Sans"/>
                <a:sym typeface="DM Sans"/>
              </a:rPr>
              <a:t>STM32 F446RE sürekli hattan mesaj alıp yazma işlemi yaptığı ve periyotları 10 ms’ ye kadar düşen mesajları kontrol ettiği için bu kartta yapılan işlemler minimum tutulmuştur. Sürekli döngünün içinde çalışan fonksiyon sayesinde eğer 8 saniye boyunca CAN hattından mesaj gelmezse STM hattı dinlemeyi bırakır ve ESP32'ye kayıtlı dosyayı sunucuya göndermesi için bir “STOP” mesajı gönderir. Bu sırada SPI ve CAN haberleşmesini kapatır. Mesajı gönderen fonksiyon Şekil A’ da, SPI durduran fonksiyon ise Şekil B’de gösterilmiştir. SPI kapatılmasının sebebi SD karta başka bir cihazın ulaşımında engel olunmamak istenmesidir.</a:t>
            </a:r>
          </a:p>
        </p:txBody>
      </p:sp>
      <p:sp>
        <p:nvSpPr>
          <p:cNvPr name="TextBox 12" id="12"/>
          <p:cNvSpPr txBox="true"/>
          <p:nvPr/>
        </p:nvSpPr>
        <p:spPr>
          <a:xfrm rot="0">
            <a:off x="2864532" y="9046283"/>
            <a:ext cx="3865630" cy="360162"/>
          </a:xfrm>
          <a:prstGeom prst="rect">
            <a:avLst/>
          </a:prstGeom>
        </p:spPr>
        <p:txBody>
          <a:bodyPr anchor="t" rtlCol="false" tIns="0" lIns="0" bIns="0" rIns="0">
            <a:spAutoFit/>
          </a:bodyPr>
          <a:lstStyle/>
          <a:p>
            <a:pPr algn="l">
              <a:lnSpc>
                <a:spcPts val="2973"/>
              </a:lnSpc>
            </a:pPr>
            <a:r>
              <a:rPr lang="en-US" sz="2155" spc="211">
                <a:solidFill>
                  <a:srgbClr val="231F20"/>
                </a:solidFill>
                <a:latin typeface="DM Sans"/>
                <a:ea typeface="DM Sans"/>
                <a:cs typeface="DM Sans"/>
                <a:sym typeface="DM Sans"/>
              </a:rPr>
              <a:t>Şekil A. STOP Fonksiyonu</a:t>
            </a:r>
          </a:p>
        </p:txBody>
      </p:sp>
      <p:sp>
        <p:nvSpPr>
          <p:cNvPr name="TextBox 13" id="13"/>
          <p:cNvSpPr txBox="true"/>
          <p:nvPr/>
        </p:nvSpPr>
        <p:spPr>
          <a:xfrm rot="0">
            <a:off x="11338486" y="9059169"/>
            <a:ext cx="3483589" cy="360162"/>
          </a:xfrm>
          <a:prstGeom prst="rect">
            <a:avLst/>
          </a:prstGeom>
        </p:spPr>
        <p:txBody>
          <a:bodyPr anchor="t" rtlCol="false" tIns="0" lIns="0" bIns="0" rIns="0">
            <a:spAutoFit/>
          </a:bodyPr>
          <a:lstStyle/>
          <a:p>
            <a:pPr algn="l">
              <a:lnSpc>
                <a:spcPts val="2973"/>
              </a:lnSpc>
            </a:pPr>
            <a:r>
              <a:rPr lang="en-US" sz="2155" spc="211">
                <a:solidFill>
                  <a:srgbClr val="231F20"/>
                </a:solidFill>
                <a:latin typeface="DM Sans"/>
                <a:ea typeface="DM Sans"/>
                <a:cs typeface="DM Sans"/>
                <a:sym typeface="DM Sans"/>
              </a:rPr>
              <a:t>Şekil B. SPI Fonksiyonu</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5912756" y="284995"/>
            <a:ext cx="5993096" cy="1514170"/>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MQTT VE HTTP PROTOKOLÜ</a:t>
            </a:r>
          </a:p>
        </p:txBody>
      </p:sp>
      <p:sp>
        <p:nvSpPr>
          <p:cNvPr name="TextBox 9" id="9"/>
          <p:cNvSpPr txBox="true"/>
          <p:nvPr/>
        </p:nvSpPr>
        <p:spPr>
          <a:xfrm rot="0">
            <a:off x="1028700" y="2549588"/>
            <a:ext cx="16230600" cy="3332110"/>
          </a:xfrm>
          <a:prstGeom prst="rect">
            <a:avLst/>
          </a:prstGeom>
        </p:spPr>
        <p:txBody>
          <a:bodyPr anchor="t" rtlCol="false" tIns="0" lIns="0" bIns="0" rIns="0">
            <a:spAutoFit/>
          </a:bodyPr>
          <a:lstStyle/>
          <a:p>
            <a:pPr algn="just">
              <a:lnSpc>
                <a:spcPts val="2973"/>
              </a:lnSpc>
            </a:pPr>
            <a:r>
              <a:rPr lang="en-US" sz="2155" spc="211">
                <a:solidFill>
                  <a:srgbClr val="231F20"/>
                </a:solidFill>
                <a:latin typeface="DM Sans"/>
                <a:ea typeface="DM Sans"/>
                <a:cs typeface="DM Sans"/>
                <a:sym typeface="DM Sans"/>
              </a:rPr>
              <a:t>Kullanılan 2 Wi-Fi moülünde de AWS sunucularına bağlanmak için MQTT protokolü kullanılmıştır.</a:t>
            </a:r>
          </a:p>
          <a:p>
            <a:pPr algn="just">
              <a:lnSpc>
                <a:spcPts val="2973"/>
              </a:lnSpc>
            </a:pPr>
          </a:p>
          <a:p>
            <a:pPr algn="just">
              <a:lnSpc>
                <a:spcPts val="2973"/>
              </a:lnSpc>
            </a:pPr>
            <a:r>
              <a:rPr lang="en-US" sz="2155" spc="211">
                <a:solidFill>
                  <a:srgbClr val="231F20"/>
                </a:solidFill>
                <a:latin typeface="DM Sans"/>
                <a:ea typeface="DM Sans"/>
                <a:cs typeface="DM Sans"/>
                <a:sym typeface="DM Sans"/>
              </a:rPr>
              <a:t>MQTT (Message Queuing Telemetry Transport): MQTT, özellikle düşük bant genişliği, yüksek gecikme ve düşük güç tüketimi gereksinimlerine sahip cihazlar arasında veri iletimi için tasarlanmış hafif bir mesajlaşma protokolüdür. Genellikle IoT (Nesnelerin İnterneti) cihazlarında kullanılır. MQTT, verilerin "publish" (yayınlama) ve "subscribe" (abone olma) mekanizmalarıyla iletilmesini sağlar. Bu protokolde, cihazlar bir broker (aracılık yapan sunucu) üzerinden veri gönderir ve alır. MQTT, verilerin güvenilir bir şekilde, hızlı ve düşük kaynak tüketimi ile iletilmesini sağlar, bu nedenle araçların çalışma esnasında AWS IoT'ye veri gönderilmesinde kullanılır.</a:t>
            </a:r>
          </a:p>
        </p:txBody>
      </p:sp>
      <p:sp>
        <p:nvSpPr>
          <p:cNvPr name="TextBox 10" id="10"/>
          <p:cNvSpPr txBox="true"/>
          <p:nvPr/>
        </p:nvSpPr>
        <p:spPr>
          <a:xfrm rot="0">
            <a:off x="1028700" y="6281748"/>
            <a:ext cx="16230600" cy="1763268"/>
          </a:xfrm>
          <a:prstGeom prst="rect">
            <a:avLst/>
          </a:prstGeom>
        </p:spPr>
        <p:txBody>
          <a:bodyPr anchor="t" rtlCol="false" tIns="0" lIns="0" bIns="0" rIns="0">
            <a:spAutoFit/>
          </a:bodyPr>
          <a:lstStyle/>
          <a:p>
            <a:pPr algn="l">
              <a:lnSpc>
                <a:spcPts val="2808"/>
              </a:lnSpc>
              <a:spcBef>
                <a:spcPct val="0"/>
              </a:spcBef>
            </a:pPr>
            <a:r>
              <a:rPr lang="en-US" sz="2160">
                <a:solidFill>
                  <a:srgbClr val="231F20"/>
                </a:solidFill>
                <a:latin typeface="DM Sans"/>
                <a:ea typeface="DM Sans"/>
                <a:cs typeface="DM Sans"/>
                <a:sym typeface="DM Sans"/>
              </a:rPr>
              <a:t>HTTP (HyperText Transfer Protocol): HTTP, web tarayıcıları ve sunucular arasında veri iletimini sağlamak için kullanılan yaygın bir protokoldür. Veri genellikle "request" (istek) ve "response" (yanıt) şeklinde iletilir. HTTP, daha geniş veri boyutlarının ve karmaşık isteklerin iletilmesi için idealdir. Araç kontak kapandığında, ESP32 cihazı SD karttan verileri alır ve HTTP üzerinden doğrudan sunucuya gönderir. HTTP, genellikle cihazların daha büyük veri transferleri yapması gerektiğinde, özellikle güvenli ve güçlü internet bağlantılarıyla, tercih edilir.</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6004329" y="669728"/>
            <a:ext cx="6279342" cy="744704"/>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PUB-SUB PROTOKOLÜ</a:t>
            </a:r>
          </a:p>
        </p:txBody>
      </p:sp>
      <p:sp>
        <p:nvSpPr>
          <p:cNvPr name="TextBox 9" id="9"/>
          <p:cNvSpPr txBox="true"/>
          <p:nvPr/>
        </p:nvSpPr>
        <p:spPr>
          <a:xfrm rot="0">
            <a:off x="176982" y="2710810"/>
            <a:ext cx="18288000" cy="731785"/>
          </a:xfrm>
          <a:prstGeom prst="rect">
            <a:avLst/>
          </a:prstGeom>
        </p:spPr>
        <p:txBody>
          <a:bodyPr anchor="t" rtlCol="false" tIns="0" lIns="0" bIns="0" rIns="0">
            <a:spAutoFit/>
          </a:bodyPr>
          <a:lstStyle/>
          <a:p>
            <a:pPr algn="l">
              <a:lnSpc>
                <a:spcPts val="2973"/>
              </a:lnSpc>
              <a:spcBef>
                <a:spcPct val="0"/>
              </a:spcBef>
            </a:pPr>
            <a:r>
              <a:rPr lang="en-US" sz="2155" spc="211">
                <a:solidFill>
                  <a:srgbClr val="000000"/>
                </a:solidFill>
                <a:latin typeface="DM Sans"/>
                <a:ea typeface="DM Sans"/>
                <a:cs typeface="DM Sans"/>
                <a:sym typeface="DM Sans"/>
              </a:rPr>
              <a:t>Pub-Sub (Publish-Subscribe), mesaj tabanlı bir iletişim modelidir ve dağıtık sistemlerde veri paylaşımını yönetmek için kullanılır. Bu model, özellikle birden fazla sistem veya cihaz arasında etkin iletişim kurmayı sağlar.</a:t>
            </a:r>
          </a:p>
        </p:txBody>
      </p:sp>
      <p:sp>
        <p:nvSpPr>
          <p:cNvPr name="TextBox 10" id="10"/>
          <p:cNvSpPr txBox="true"/>
          <p:nvPr/>
        </p:nvSpPr>
        <p:spPr>
          <a:xfrm rot="0">
            <a:off x="252673" y="3995046"/>
            <a:ext cx="4040148" cy="360310"/>
          </a:xfrm>
          <a:prstGeom prst="rect">
            <a:avLst/>
          </a:prstGeom>
        </p:spPr>
        <p:txBody>
          <a:bodyPr anchor="t" rtlCol="false" tIns="0" lIns="0" bIns="0" rIns="0">
            <a:spAutoFit/>
          </a:bodyPr>
          <a:lstStyle/>
          <a:p>
            <a:pPr algn="ctr">
              <a:lnSpc>
                <a:spcPts val="2973"/>
              </a:lnSpc>
              <a:spcBef>
                <a:spcPct val="0"/>
              </a:spcBef>
            </a:pPr>
            <a:r>
              <a:rPr lang="en-US" b="true" sz="2155" spc="211">
                <a:solidFill>
                  <a:srgbClr val="000000"/>
                </a:solidFill>
                <a:latin typeface="DM Sans Bold"/>
                <a:ea typeface="DM Sans Bold"/>
                <a:cs typeface="DM Sans Bold"/>
                <a:sym typeface="DM Sans Bold"/>
              </a:rPr>
              <a:t>1-</a:t>
            </a:r>
            <a:r>
              <a:rPr lang="en-US" b="true" sz="2155" spc="211">
                <a:solidFill>
                  <a:srgbClr val="000000"/>
                </a:solidFill>
                <a:latin typeface="DM Sans Bold"/>
                <a:ea typeface="DM Sans Bold"/>
                <a:cs typeface="DM Sans Bold"/>
                <a:sym typeface="DM Sans Bold"/>
              </a:rPr>
              <a:t>Publisher (Yayımlayıcı):</a:t>
            </a:r>
          </a:p>
        </p:txBody>
      </p:sp>
      <p:sp>
        <p:nvSpPr>
          <p:cNvPr name="TextBox 11" id="11"/>
          <p:cNvSpPr txBox="true"/>
          <p:nvPr/>
        </p:nvSpPr>
        <p:spPr>
          <a:xfrm rot="0">
            <a:off x="503597" y="4530539"/>
            <a:ext cx="8825389" cy="360310"/>
          </a:xfrm>
          <a:prstGeom prst="rect">
            <a:avLst/>
          </a:prstGeom>
        </p:spPr>
        <p:txBody>
          <a:bodyPr anchor="t" rtlCol="false" tIns="0" lIns="0" bIns="0" rIns="0">
            <a:spAutoFit/>
          </a:bodyPr>
          <a:lstStyle/>
          <a:p>
            <a:pPr algn="l" marL="465277" indent="-232638" lvl="1">
              <a:lnSpc>
                <a:spcPts val="2973"/>
              </a:lnSpc>
              <a:buFont typeface="Arial"/>
              <a:buChar char="•"/>
            </a:pPr>
            <a:r>
              <a:rPr lang="en-US" sz="2155" spc="211">
                <a:solidFill>
                  <a:srgbClr val="000000"/>
                </a:solidFill>
                <a:latin typeface="DM Sans"/>
                <a:ea typeface="DM Sans"/>
                <a:cs typeface="DM Sans"/>
                <a:sym typeface="DM Sans"/>
              </a:rPr>
              <a:t>Veriyi üreten ve bir kanala (topic) gönderen bileşendir.</a:t>
            </a:r>
          </a:p>
        </p:txBody>
      </p:sp>
      <p:sp>
        <p:nvSpPr>
          <p:cNvPr name="TextBox 12" id="12"/>
          <p:cNvSpPr txBox="true"/>
          <p:nvPr/>
        </p:nvSpPr>
        <p:spPr>
          <a:xfrm rot="0">
            <a:off x="503597" y="5105400"/>
            <a:ext cx="16548378" cy="360310"/>
          </a:xfrm>
          <a:prstGeom prst="rect">
            <a:avLst/>
          </a:prstGeom>
        </p:spPr>
        <p:txBody>
          <a:bodyPr anchor="t" rtlCol="false" tIns="0" lIns="0" bIns="0" rIns="0">
            <a:spAutoFit/>
          </a:bodyPr>
          <a:lstStyle/>
          <a:p>
            <a:pPr algn="ctr" marL="465277" indent="-232638" lvl="1">
              <a:lnSpc>
                <a:spcPts val="2973"/>
              </a:lnSpc>
              <a:buFont typeface="Arial"/>
              <a:buChar char="•"/>
            </a:pPr>
            <a:r>
              <a:rPr lang="en-US" sz="2155" spc="211">
                <a:solidFill>
                  <a:srgbClr val="000000"/>
                </a:solidFill>
                <a:latin typeface="DM Sans"/>
                <a:ea typeface="DM Sans"/>
                <a:cs typeface="DM Sans"/>
                <a:sym typeface="DM Sans"/>
              </a:rPr>
              <a:t>Publisher, kimin veriyi alacağı konusunda bilgi sahibi değildir. Yalnızca bir "topic" üzerinde mesaj yayımlar.</a:t>
            </a:r>
          </a:p>
        </p:txBody>
      </p:sp>
      <p:sp>
        <p:nvSpPr>
          <p:cNvPr name="TextBox 13" id="13"/>
          <p:cNvSpPr txBox="true"/>
          <p:nvPr/>
        </p:nvSpPr>
        <p:spPr>
          <a:xfrm rot="0">
            <a:off x="296309" y="6037210"/>
            <a:ext cx="3527346" cy="360310"/>
          </a:xfrm>
          <a:prstGeom prst="rect">
            <a:avLst/>
          </a:prstGeom>
        </p:spPr>
        <p:txBody>
          <a:bodyPr anchor="t" rtlCol="false" tIns="0" lIns="0" bIns="0" rIns="0">
            <a:spAutoFit/>
          </a:bodyPr>
          <a:lstStyle/>
          <a:p>
            <a:pPr algn="ctr">
              <a:lnSpc>
                <a:spcPts val="2973"/>
              </a:lnSpc>
              <a:spcBef>
                <a:spcPct val="0"/>
              </a:spcBef>
            </a:pPr>
            <a:r>
              <a:rPr lang="en-US" b="true" sz="2155" spc="211">
                <a:solidFill>
                  <a:srgbClr val="000000"/>
                </a:solidFill>
                <a:latin typeface="DM Sans Bold"/>
                <a:ea typeface="DM Sans Bold"/>
                <a:cs typeface="DM Sans Bold"/>
                <a:sym typeface="DM Sans Bold"/>
              </a:rPr>
              <a:t>2-</a:t>
            </a:r>
            <a:r>
              <a:rPr lang="en-US" b="true" sz="2155" spc="211">
                <a:solidFill>
                  <a:srgbClr val="000000"/>
                </a:solidFill>
                <a:latin typeface="DM Sans Bold"/>
                <a:ea typeface="DM Sans Bold"/>
                <a:cs typeface="DM Sans Bold"/>
                <a:sym typeface="DM Sans Bold"/>
              </a:rPr>
              <a:t>Subscriber (Abone):</a:t>
            </a:r>
          </a:p>
        </p:txBody>
      </p:sp>
      <p:sp>
        <p:nvSpPr>
          <p:cNvPr name="TextBox 14" id="14"/>
          <p:cNvSpPr txBox="true"/>
          <p:nvPr/>
        </p:nvSpPr>
        <p:spPr>
          <a:xfrm rot="0">
            <a:off x="503597" y="6511821"/>
            <a:ext cx="13445014" cy="360310"/>
          </a:xfrm>
          <a:prstGeom prst="rect">
            <a:avLst/>
          </a:prstGeom>
        </p:spPr>
        <p:txBody>
          <a:bodyPr anchor="t" rtlCol="false" tIns="0" lIns="0" bIns="0" rIns="0">
            <a:spAutoFit/>
          </a:bodyPr>
          <a:lstStyle/>
          <a:p>
            <a:pPr algn="ctr" marL="465277" indent="-232638" lvl="1">
              <a:lnSpc>
                <a:spcPts val="2973"/>
              </a:lnSpc>
              <a:buFont typeface="Arial"/>
              <a:buChar char="•"/>
            </a:pPr>
            <a:r>
              <a:rPr lang="en-US" sz="2155" spc="211">
                <a:solidFill>
                  <a:srgbClr val="000000"/>
                </a:solidFill>
                <a:latin typeface="DM Sans"/>
                <a:ea typeface="DM Sans"/>
                <a:cs typeface="DM Sans"/>
                <a:sym typeface="DM Sans"/>
              </a:rPr>
              <a:t>Belirli bir kanala (topic) abone olan ve o kanaldan gelen mesajları dinleyen bileşendir.</a:t>
            </a:r>
          </a:p>
        </p:txBody>
      </p:sp>
      <p:sp>
        <p:nvSpPr>
          <p:cNvPr name="TextBox 15" id="15"/>
          <p:cNvSpPr txBox="true"/>
          <p:nvPr/>
        </p:nvSpPr>
        <p:spPr>
          <a:xfrm rot="0">
            <a:off x="503597" y="6986431"/>
            <a:ext cx="15063312" cy="360310"/>
          </a:xfrm>
          <a:prstGeom prst="rect">
            <a:avLst/>
          </a:prstGeom>
        </p:spPr>
        <p:txBody>
          <a:bodyPr anchor="t" rtlCol="false" tIns="0" lIns="0" bIns="0" rIns="0">
            <a:spAutoFit/>
          </a:bodyPr>
          <a:lstStyle/>
          <a:p>
            <a:pPr algn="ctr" marL="465277" indent="-232638" lvl="1">
              <a:lnSpc>
                <a:spcPts val="2973"/>
              </a:lnSpc>
              <a:buFont typeface="Arial"/>
              <a:buChar char="•"/>
            </a:pPr>
            <a:r>
              <a:rPr lang="en-US" sz="2155" spc="211">
                <a:solidFill>
                  <a:srgbClr val="000000"/>
                </a:solidFill>
                <a:latin typeface="DM Sans"/>
                <a:ea typeface="DM Sans"/>
                <a:cs typeface="DM Sans"/>
                <a:sym typeface="DM Sans"/>
              </a:rPr>
              <a:t>Subscriber, mesajları kimin gönderdiğini bilmez; yalnızca ilgilendiği kanaldan gelen mesajları alır.</a:t>
            </a:r>
          </a:p>
        </p:txBody>
      </p:sp>
      <p:sp>
        <p:nvSpPr>
          <p:cNvPr name="TextBox 16" id="16"/>
          <p:cNvSpPr txBox="true"/>
          <p:nvPr/>
        </p:nvSpPr>
        <p:spPr>
          <a:xfrm rot="0">
            <a:off x="297532" y="7918242"/>
            <a:ext cx="2938701" cy="360310"/>
          </a:xfrm>
          <a:prstGeom prst="rect">
            <a:avLst/>
          </a:prstGeom>
        </p:spPr>
        <p:txBody>
          <a:bodyPr anchor="t" rtlCol="false" tIns="0" lIns="0" bIns="0" rIns="0">
            <a:spAutoFit/>
          </a:bodyPr>
          <a:lstStyle/>
          <a:p>
            <a:pPr algn="ctr">
              <a:lnSpc>
                <a:spcPts val="2973"/>
              </a:lnSpc>
              <a:spcBef>
                <a:spcPct val="0"/>
              </a:spcBef>
            </a:pPr>
            <a:r>
              <a:rPr lang="en-US" b="true" sz="2155" spc="211">
                <a:solidFill>
                  <a:srgbClr val="000000"/>
                </a:solidFill>
                <a:latin typeface="DM Sans Bold"/>
                <a:ea typeface="DM Sans Bold"/>
                <a:cs typeface="DM Sans Bold"/>
                <a:sym typeface="DM Sans Bold"/>
              </a:rPr>
              <a:t>3-</a:t>
            </a:r>
            <a:r>
              <a:rPr lang="en-US" b="true" sz="2155" spc="211">
                <a:solidFill>
                  <a:srgbClr val="000000"/>
                </a:solidFill>
                <a:latin typeface="DM Sans Bold"/>
                <a:ea typeface="DM Sans Bold"/>
                <a:cs typeface="DM Sans Bold"/>
                <a:sym typeface="DM Sans Bold"/>
              </a:rPr>
              <a:t>Message Broker:</a:t>
            </a:r>
          </a:p>
        </p:txBody>
      </p:sp>
      <p:sp>
        <p:nvSpPr>
          <p:cNvPr name="TextBox 17" id="17"/>
          <p:cNvSpPr txBox="true"/>
          <p:nvPr/>
        </p:nvSpPr>
        <p:spPr>
          <a:xfrm rot="0">
            <a:off x="499998" y="8392852"/>
            <a:ext cx="8820984" cy="360310"/>
          </a:xfrm>
          <a:prstGeom prst="rect">
            <a:avLst/>
          </a:prstGeom>
        </p:spPr>
        <p:txBody>
          <a:bodyPr anchor="t" rtlCol="false" tIns="0" lIns="0" bIns="0" rIns="0">
            <a:spAutoFit/>
          </a:bodyPr>
          <a:lstStyle/>
          <a:p>
            <a:pPr algn="ctr" marL="465277" indent="-232638" lvl="1">
              <a:lnSpc>
                <a:spcPts val="2973"/>
              </a:lnSpc>
              <a:buFont typeface="Arial"/>
              <a:buChar char="•"/>
            </a:pPr>
            <a:r>
              <a:rPr lang="en-US" sz="2155" spc="211">
                <a:solidFill>
                  <a:srgbClr val="000000"/>
                </a:solidFill>
                <a:latin typeface="DM Sans"/>
                <a:ea typeface="DM Sans"/>
                <a:cs typeface="DM Sans"/>
                <a:sym typeface="DM Sans"/>
              </a:rPr>
              <a:t>Publisher ve Subscriber arasında bir aracı görevi görür.</a:t>
            </a:r>
          </a:p>
        </p:txBody>
      </p:sp>
      <p:sp>
        <p:nvSpPr>
          <p:cNvPr name="TextBox 18" id="18"/>
          <p:cNvSpPr txBox="true"/>
          <p:nvPr/>
        </p:nvSpPr>
        <p:spPr>
          <a:xfrm rot="0">
            <a:off x="499998" y="8867462"/>
            <a:ext cx="7422118" cy="360310"/>
          </a:xfrm>
          <a:prstGeom prst="rect">
            <a:avLst/>
          </a:prstGeom>
        </p:spPr>
        <p:txBody>
          <a:bodyPr anchor="t" rtlCol="false" tIns="0" lIns="0" bIns="0" rIns="0">
            <a:spAutoFit/>
          </a:bodyPr>
          <a:lstStyle/>
          <a:p>
            <a:pPr algn="ctr" marL="465277" indent="-232638" lvl="1">
              <a:lnSpc>
                <a:spcPts val="2973"/>
              </a:lnSpc>
              <a:buFont typeface="Arial"/>
              <a:buChar char="•"/>
            </a:pPr>
            <a:r>
              <a:rPr lang="en-US" sz="2155" spc="211">
                <a:solidFill>
                  <a:srgbClr val="000000"/>
                </a:solidFill>
                <a:latin typeface="DM Sans"/>
                <a:ea typeface="DM Sans"/>
                <a:cs typeface="DM Sans"/>
                <a:sym typeface="DM Sans"/>
              </a:rPr>
              <a:t>Mesajların doğru abonelere iletilmesini sağlar.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193539" y="2937501"/>
            <a:ext cx="7001809" cy="741497"/>
          </a:xfrm>
          <a:custGeom>
            <a:avLst/>
            <a:gdLst/>
            <a:ahLst/>
            <a:cxnLst/>
            <a:rect r="r" b="b" t="t" l="l"/>
            <a:pathLst>
              <a:path h="741497" w="7001809">
                <a:moveTo>
                  <a:pt x="0" y="0"/>
                </a:moveTo>
                <a:lnTo>
                  <a:pt x="7001809" y="0"/>
                </a:lnTo>
                <a:lnTo>
                  <a:pt x="7001809" y="741498"/>
                </a:lnTo>
                <a:lnTo>
                  <a:pt x="0" y="741498"/>
                </a:lnTo>
                <a:lnTo>
                  <a:pt x="0" y="0"/>
                </a:lnTo>
                <a:close/>
              </a:path>
            </a:pathLst>
          </a:custGeom>
          <a:blipFill>
            <a:blip r:embed="rId3"/>
            <a:stretch>
              <a:fillRect l="0" t="-86495" r="0" b="0"/>
            </a:stretch>
          </a:blipFill>
        </p:spPr>
      </p:sp>
      <p:grpSp>
        <p:nvGrpSpPr>
          <p:cNvPr name="Group 7" id="7"/>
          <p:cNvGrpSpPr/>
          <p:nvPr/>
        </p:nvGrpSpPr>
        <p:grpSpPr>
          <a:xfrm rot="0">
            <a:off x="1193539" y="1909033"/>
            <a:ext cx="6899203" cy="1399217"/>
            <a:chOff x="0" y="0"/>
            <a:chExt cx="3682024" cy="746746"/>
          </a:xfrm>
        </p:grpSpPr>
        <p:sp>
          <p:nvSpPr>
            <p:cNvPr name="Freeform 8" id="8"/>
            <p:cNvSpPr/>
            <p:nvPr/>
          </p:nvSpPr>
          <p:spPr>
            <a:xfrm flipH="false" flipV="false" rot="0">
              <a:off x="0" y="0"/>
              <a:ext cx="3682024" cy="746746"/>
            </a:xfrm>
            <a:custGeom>
              <a:avLst/>
              <a:gdLst/>
              <a:ahLst/>
              <a:cxnLst/>
              <a:rect r="r" b="b" t="t" l="l"/>
              <a:pathLst>
                <a:path h="746746" w="3682024">
                  <a:moveTo>
                    <a:pt x="0" y="0"/>
                  </a:moveTo>
                  <a:lnTo>
                    <a:pt x="3682024" y="0"/>
                  </a:lnTo>
                  <a:lnTo>
                    <a:pt x="3682024" y="746746"/>
                  </a:lnTo>
                  <a:lnTo>
                    <a:pt x="0" y="746746"/>
                  </a:lnTo>
                  <a:close/>
                </a:path>
              </a:pathLst>
            </a:custGeom>
            <a:solidFill>
              <a:srgbClr val="EFEFEF"/>
            </a:solidFill>
          </p:spPr>
        </p:sp>
        <p:sp>
          <p:nvSpPr>
            <p:cNvPr name="TextBox 9" id="9"/>
            <p:cNvSpPr txBox="true"/>
            <p:nvPr/>
          </p:nvSpPr>
          <p:spPr>
            <a:xfrm>
              <a:off x="0" y="-19050"/>
              <a:ext cx="3682024" cy="765796"/>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1267079" y="2410532"/>
            <a:ext cx="830376" cy="842633"/>
          </a:xfrm>
          <a:custGeom>
            <a:avLst/>
            <a:gdLst/>
            <a:ahLst/>
            <a:cxnLst/>
            <a:rect r="r" b="b" t="t" l="l"/>
            <a:pathLst>
              <a:path h="842633" w="830376">
                <a:moveTo>
                  <a:pt x="0" y="0"/>
                </a:moveTo>
                <a:lnTo>
                  <a:pt x="830377" y="0"/>
                </a:lnTo>
                <a:lnTo>
                  <a:pt x="830377" y="842632"/>
                </a:lnTo>
                <a:lnTo>
                  <a:pt x="0" y="8426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193539" y="4646961"/>
            <a:ext cx="7001809" cy="741497"/>
          </a:xfrm>
          <a:custGeom>
            <a:avLst/>
            <a:gdLst/>
            <a:ahLst/>
            <a:cxnLst/>
            <a:rect r="r" b="b" t="t" l="l"/>
            <a:pathLst>
              <a:path h="741497" w="7001809">
                <a:moveTo>
                  <a:pt x="0" y="0"/>
                </a:moveTo>
                <a:lnTo>
                  <a:pt x="7001809" y="0"/>
                </a:lnTo>
                <a:lnTo>
                  <a:pt x="7001809" y="741497"/>
                </a:lnTo>
                <a:lnTo>
                  <a:pt x="0" y="741497"/>
                </a:lnTo>
                <a:lnTo>
                  <a:pt x="0" y="0"/>
                </a:lnTo>
                <a:close/>
              </a:path>
            </a:pathLst>
          </a:custGeom>
          <a:blipFill>
            <a:blip r:embed="rId3"/>
            <a:stretch>
              <a:fillRect l="0" t="-86495" r="0" b="0"/>
            </a:stretch>
          </a:blipFill>
        </p:spPr>
      </p:sp>
      <p:grpSp>
        <p:nvGrpSpPr>
          <p:cNvPr name="Group 12" id="12"/>
          <p:cNvGrpSpPr/>
          <p:nvPr/>
        </p:nvGrpSpPr>
        <p:grpSpPr>
          <a:xfrm rot="0">
            <a:off x="1193539" y="3618493"/>
            <a:ext cx="6899203" cy="1399217"/>
            <a:chOff x="0" y="0"/>
            <a:chExt cx="3682024" cy="746746"/>
          </a:xfrm>
        </p:grpSpPr>
        <p:sp>
          <p:nvSpPr>
            <p:cNvPr name="Freeform 13" id="13"/>
            <p:cNvSpPr/>
            <p:nvPr/>
          </p:nvSpPr>
          <p:spPr>
            <a:xfrm flipH="false" flipV="false" rot="0">
              <a:off x="0" y="0"/>
              <a:ext cx="3682024" cy="746746"/>
            </a:xfrm>
            <a:custGeom>
              <a:avLst/>
              <a:gdLst/>
              <a:ahLst/>
              <a:cxnLst/>
              <a:rect r="r" b="b" t="t" l="l"/>
              <a:pathLst>
                <a:path h="746746" w="3682024">
                  <a:moveTo>
                    <a:pt x="0" y="0"/>
                  </a:moveTo>
                  <a:lnTo>
                    <a:pt x="3682024" y="0"/>
                  </a:lnTo>
                  <a:lnTo>
                    <a:pt x="3682024" y="746746"/>
                  </a:lnTo>
                  <a:lnTo>
                    <a:pt x="0" y="746746"/>
                  </a:lnTo>
                  <a:close/>
                </a:path>
              </a:pathLst>
            </a:custGeom>
            <a:solidFill>
              <a:srgbClr val="EFEFEF"/>
            </a:solidFill>
          </p:spPr>
        </p:sp>
        <p:sp>
          <p:nvSpPr>
            <p:cNvPr name="TextBox 14" id="14"/>
            <p:cNvSpPr txBox="true"/>
            <p:nvPr/>
          </p:nvSpPr>
          <p:spPr>
            <a:xfrm>
              <a:off x="0" y="-19050"/>
              <a:ext cx="3682024" cy="765796"/>
            </a:xfrm>
            <a:prstGeom prst="rect">
              <a:avLst/>
            </a:prstGeom>
          </p:spPr>
          <p:txBody>
            <a:bodyPr anchor="ctr" rtlCol="false" tIns="50800" lIns="50800" bIns="50800" rIns="50800"/>
            <a:lstStyle/>
            <a:p>
              <a:pPr algn="ctr">
                <a:lnSpc>
                  <a:spcPts val="2859"/>
                </a:lnSpc>
              </a:pPr>
            </a:p>
          </p:txBody>
        </p:sp>
      </p:grpSp>
      <p:sp>
        <p:nvSpPr>
          <p:cNvPr name="Freeform 15" id="15"/>
          <p:cNvSpPr/>
          <p:nvPr/>
        </p:nvSpPr>
        <p:spPr>
          <a:xfrm flipH="false" flipV="false" rot="0">
            <a:off x="1193539" y="4197606"/>
            <a:ext cx="832391" cy="846239"/>
          </a:xfrm>
          <a:custGeom>
            <a:avLst/>
            <a:gdLst/>
            <a:ahLst/>
            <a:cxnLst/>
            <a:rect r="r" b="b" t="t" l="l"/>
            <a:pathLst>
              <a:path h="846239" w="832391">
                <a:moveTo>
                  <a:pt x="0" y="0"/>
                </a:moveTo>
                <a:lnTo>
                  <a:pt x="832392" y="0"/>
                </a:lnTo>
                <a:lnTo>
                  <a:pt x="832392" y="846239"/>
                </a:lnTo>
                <a:lnTo>
                  <a:pt x="0" y="8462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1702748" y="8344499"/>
            <a:ext cx="5939655" cy="6094796"/>
          </a:xfrm>
          <a:custGeom>
            <a:avLst/>
            <a:gdLst/>
            <a:ahLst/>
            <a:cxnLst/>
            <a:rect r="r" b="b" t="t" l="l"/>
            <a:pathLst>
              <a:path h="6094796" w="5939655">
                <a:moveTo>
                  <a:pt x="0" y="0"/>
                </a:moveTo>
                <a:lnTo>
                  <a:pt x="5939655" y="0"/>
                </a:lnTo>
                <a:lnTo>
                  <a:pt x="5939655" y="6094796"/>
                </a:lnTo>
                <a:lnTo>
                  <a:pt x="0" y="609479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1090934" y="6308438"/>
            <a:ext cx="7001809" cy="741497"/>
          </a:xfrm>
          <a:custGeom>
            <a:avLst/>
            <a:gdLst/>
            <a:ahLst/>
            <a:cxnLst/>
            <a:rect r="r" b="b" t="t" l="l"/>
            <a:pathLst>
              <a:path h="741497" w="7001809">
                <a:moveTo>
                  <a:pt x="0" y="0"/>
                </a:moveTo>
                <a:lnTo>
                  <a:pt x="7001809" y="0"/>
                </a:lnTo>
                <a:lnTo>
                  <a:pt x="7001809" y="741497"/>
                </a:lnTo>
                <a:lnTo>
                  <a:pt x="0" y="741497"/>
                </a:lnTo>
                <a:lnTo>
                  <a:pt x="0" y="0"/>
                </a:lnTo>
                <a:close/>
              </a:path>
            </a:pathLst>
          </a:custGeom>
          <a:blipFill>
            <a:blip r:embed="rId3"/>
            <a:stretch>
              <a:fillRect l="0" t="-86495" r="0" b="0"/>
            </a:stretch>
          </a:blipFill>
        </p:spPr>
      </p:sp>
      <p:grpSp>
        <p:nvGrpSpPr>
          <p:cNvPr name="Group 18" id="18"/>
          <p:cNvGrpSpPr/>
          <p:nvPr/>
        </p:nvGrpSpPr>
        <p:grpSpPr>
          <a:xfrm rot="0">
            <a:off x="1090934" y="5279969"/>
            <a:ext cx="6899203" cy="1399217"/>
            <a:chOff x="0" y="0"/>
            <a:chExt cx="3682024" cy="746746"/>
          </a:xfrm>
        </p:grpSpPr>
        <p:sp>
          <p:nvSpPr>
            <p:cNvPr name="Freeform 19" id="19"/>
            <p:cNvSpPr/>
            <p:nvPr/>
          </p:nvSpPr>
          <p:spPr>
            <a:xfrm flipH="false" flipV="false" rot="0">
              <a:off x="0" y="0"/>
              <a:ext cx="3682024" cy="746746"/>
            </a:xfrm>
            <a:custGeom>
              <a:avLst/>
              <a:gdLst/>
              <a:ahLst/>
              <a:cxnLst/>
              <a:rect r="r" b="b" t="t" l="l"/>
              <a:pathLst>
                <a:path h="746746" w="3682024">
                  <a:moveTo>
                    <a:pt x="0" y="0"/>
                  </a:moveTo>
                  <a:lnTo>
                    <a:pt x="3682024" y="0"/>
                  </a:lnTo>
                  <a:lnTo>
                    <a:pt x="3682024" y="746746"/>
                  </a:lnTo>
                  <a:lnTo>
                    <a:pt x="0" y="746746"/>
                  </a:lnTo>
                  <a:close/>
                </a:path>
              </a:pathLst>
            </a:custGeom>
            <a:solidFill>
              <a:srgbClr val="EFEFEF"/>
            </a:solidFill>
          </p:spPr>
        </p:sp>
        <p:sp>
          <p:nvSpPr>
            <p:cNvPr name="TextBox 20" id="20"/>
            <p:cNvSpPr txBox="true"/>
            <p:nvPr/>
          </p:nvSpPr>
          <p:spPr>
            <a:xfrm>
              <a:off x="0" y="-19050"/>
              <a:ext cx="3682024" cy="765796"/>
            </a:xfrm>
            <a:prstGeom prst="rect">
              <a:avLst/>
            </a:prstGeom>
          </p:spPr>
          <p:txBody>
            <a:bodyPr anchor="ctr" rtlCol="false" tIns="50800" lIns="50800" bIns="50800" rIns="50800"/>
            <a:lstStyle/>
            <a:p>
              <a:pPr algn="ctr">
                <a:lnSpc>
                  <a:spcPts val="2859"/>
                </a:lnSpc>
              </a:pPr>
            </a:p>
          </p:txBody>
        </p:sp>
      </p:grpSp>
      <p:sp>
        <p:nvSpPr>
          <p:cNvPr name="Freeform 21" id="21"/>
          <p:cNvSpPr/>
          <p:nvPr/>
        </p:nvSpPr>
        <p:spPr>
          <a:xfrm flipH="false" flipV="false" rot="0">
            <a:off x="1164474" y="5781468"/>
            <a:ext cx="830376" cy="842633"/>
          </a:xfrm>
          <a:custGeom>
            <a:avLst/>
            <a:gdLst/>
            <a:ahLst/>
            <a:cxnLst/>
            <a:rect r="r" b="b" t="t" l="l"/>
            <a:pathLst>
              <a:path h="842633" w="830376">
                <a:moveTo>
                  <a:pt x="0" y="0"/>
                </a:moveTo>
                <a:lnTo>
                  <a:pt x="830376" y="0"/>
                </a:lnTo>
                <a:lnTo>
                  <a:pt x="830376" y="842633"/>
                </a:lnTo>
                <a:lnTo>
                  <a:pt x="0" y="8426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0">
            <a:off x="1090934" y="8017897"/>
            <a:ext cx="7001809" cy="741497"/>
          </a:xfrm>
          <a:custGeom>
            <a:avLst/>
            <a:gdLst/>
            <a:ahLst/>
            <a:cxnLst/>
            <a:rect r="r" b="b" t="t" l="l"/>
            <a:pathLst>
              <a:path h="741497" w="7001809">
                <a:moveTo>
                  <a:pt x="0" y="0"/>
                </a:moveTo>
                <a:lnTo>
                  <a:pt x="7001809" y="0"/>
                </a:lnTo>
                <a:lnTo>
                  <a:pt x="7001809" y="741498"/>
                </a:lnTo>
                <a:lnTo>
                  <a:pt x="0" y="741498"/>
                </a:lnTo>
                <a:lnTo>
                  <a:pt x="0" y="0"/>
                </a:lnTo>
                <a:close/>
              </a:path>
            </a:pathLst>
          </a:custGeom>
          <a:blipFill>
            <a:blip r:embed="rId3"/>
            <a:stretch>
              <a:fillRect l="0" t="-86495" r="0" b="0"/>
            </a:stretch>
          </a:blipFill>
        </p:spPr>
      </p:sp>
      <p:grpSp>
        <p:nvGrpSpPr>
          <p:cNvPr name="Group 23" id="23"/>
          <p:cNvGrpSpPr/>
          <p:nvPr/>
        </p:nvGrpSpPr>
        <p:grpSpPr>
          <a:xfrm rot="0">
            <a:off x="1090934" y="6989429"/>
            <a:ext cx="6899203" cy="1399217"/>
            <a:chOff x="0" y="0"/>
            <a:chExt cx="3682024" cy="746746"/>
          </a:xfrm>
        </p:grpSpPr>
        <p:sp>
          <p:nvSpPr>
            <p:cNvPr name="Freeform 24" id="24"/>
            <p:cNvSpPr/>
            <p:nvPr/>
          </p:nvSpPr>
          <p:spPr>
            <a:xfrm flipH="false" flipV="false" rot="0">
              <a:off x="0" y="0"/>
              <a:ext cx="3682024" cy="746746"/>
            </a:xfrm>
            <a:custGeom>
              <a:avLst/>
              <a:gdLst/>
              <a:ahLst/>
              <a:cxnLst/>
              <a:rect r="r" b="b" t="t" l="l"/>
              <a:pathLst>
                <a:path h="746746" w="3682024">
                  <a:moveTo>
                    <a:pt x="0" y="0"/>
                  </a:moveTo>
                  <a:lnTo>
                    <a:pt x="3682024" y="0"/>
                  </a:lnTo>
                  <a:lnTo>
                    <a:pt x="3682024" y="746746"/>
                  </a:lnTo>
                  <a:lnTo>
                    <a:pt x="0" y="746746"/>
                  </a:lnTo>
                  <a:close/>
                </a:path>
              </a:pathLst>
            </a:custGeom>
            <a:solidFill>
              <a:srgbClr val="EFEFEF"/>
            </a:solidFill>
          </p:spPr>
        </p:sp>
        <p:sp>
          <p:nvSpPr>
            <p:cNvPr name="TextBox 25" id="25"/>
            <p:cNvSpPr txBox="true"/>
            <p:nvPr/>
          </p:nvSpPr>
          <p:spPr>
            <a:xfrm>
              <a:off x="0" y="-19050"/>
              <a:ext cx="3682024" cy="765796"/>
            </a:xfrm>
            <a:prstGeom prst="rect">
              <a:avLst/>
            </a:prstGeom>
          </p:spPr>
          <p:txBody>
            <a:bodyPr anchor="ctr" rtlCol="false" tIns="50800" lIns="50800" bIns="50800" rIns="50800"/>
            <a:lstStyle/>
            <a:p>
              <a:pPr algn="ctr">
                <a:lnSpc>
                  <a:spcPts val="2859"/>
                </a:lnSpc>
              </a:pPr>
            </a:p>
          </p:txBody>
        </p:sp>
      </p:grpSp>
      <p:sp>
        <p:nvSpPr>
          <p:cNvPr name="Freeform 26" id="26"/>
          <p:cNvSpPr/>
          <p:nvPr/>
        </p:nvSpPr>
        <p:spPr>
          <a:xfrm flipH="false" flipV="false" rot="0">
            <a:off x="1090934" y="7568542"/>
            <a:ext cx="832391" cy="846239"/>
          </a:xfrm>
          <a:custGeom>
            <a:avLst/>
            <a:gdLst/>
            <a:ahLst/>
            <a:cxnLst/>
            <a:rect r="r" b="b" t="t" l="l"/>
            <a:pathLst>
              <a:path h="846239" w="832391">
                <a:moveTo>
                  <a:pt x="0" y="0"/>
                </a:moveTo>
                <a:lnTo>
                  <a:pt x="832391" y="0"/>
                </a:lnTo>
                <a:lnTo>
                  <a:pt x="832391" y="846239"/>
                </a:lnTo>
                <a:lnTo>
                  <a:pt x="0" y="8462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7" id="27"/>
          <p:cNvSpPr/>
          <p:nvPr/>
        </p:nvSpPr>
        <p:spPr>
          <a:xfrm flipH="false" flipV="false" rot="0">
            <a:off x="9144000" y="2941230"/>
            <a:ext cx="7744245" cy="4404540"/>
          </a:xfrm>
          <a:custGeom>
            <a:avLst/>
            <a:gdLst/>
            <a:ahLst/>
            <a:cxnLst/>
            <a:rect r="r" b="b" t="t" l="l"/>
            <a:pathLst>
              <a:path h="4404540" w="7744245">
                <a:moveTo>
                  <a:pt x="0" y="0"/>
                </a:moveTo>
                <a:lnTo>
                  <a:pt x="7744245" y="0"/>
                </a:lnTo>
                <a:lnTo>
                  <a:pt x="7744245" y="4404540"/>
                </a:lnTo>
                <a:lnTo>
                  <a:pt x="0" y="4404540"/>
                </a:lnTo>
                <a:lnTo>
                  <a:pt x="0" y="0"/>
                </a:lnTo>
                <a:close/>
              </a:path>
            </a:pathLst>
          </a:custGeom>
          <a:blipFill>
            <a:blip r:embed="rId10"/>
            <a:stretch>
              <a:fillRect l="0" t="0" r="0" b="0"/>
            </a:stretch>
          </a:blipFill>
        </p:spPr>
      </p:sp>
      <p:sp>
        <p:nvSpPr>
          <p:cNvPr name="TextBox 28" id="28"/>
          <p:cNvSpPr txBox="true"/>
          <p:nvPr/>
        </p:nvSpPr>
        <p:spPr>
          <a:xfrm rot="0">
            <a:off x="2097456" y="709751"/>
            <a:ext cx="7416941" cy="613029"/>
          </a:xfrm>
          <a:prstGeom prst="rect">
            <a:avLst/>
          </a:prstGeom>
        </p:spPr>
        <p:txBody>
          <a:bodyPr anchor="t" rtlCol="false" tIns="0" lIns="0" bIns="0" rIns="0">
            <a:spAutoFit/>
          </a:bodyPr>
          <a:lstStyle/>
          <a:p>
            <a:pPr algn="l">
              <a:lnSpc>
                <a:spcPts val="4967"/>
              </a:lnSpc>
            </a:pPr>
            <a:r>
              <a:rPr lang="en-US" b="true" sz="3600" spc="352">
                <a:solidFill>
                  <a:srgbClr val="231F20"/>
                </a:solidFill>
                <a:latin typeface="Oswald Bold"/>
                <a:ea typeface="Oswald Bold"/>
                <a:cs typeface="Oswald Bold"/>
                <a:sym typeface="Oswald Bold"/>
              </a:rPr>
              <a:t>ULAŞIM İÇ VE DIŞ TİCARET A.Ş</a:t>
            </a:r>
          </a:p>
        </p:txBody>
      </p:sp>
      <p:sp>
        <p:nvSpPr>
          <p:cNvPr name="TextBox 29" id="29"/>
          <p:cNvSpPr txBox="true"/>
          <p:nvPr/>
        </p:nvSpPr>
        <p:spPr>
          <a:xfrm rot="0">
            <a:off x="2461887" y="2078649"/>
            <a:ext cx="5120306" cy="1099730"/>
          </a:xfrm>
          <a:prstGeom prst="rect">
            <a:avLst/>
          </a:prstGeom>
        </p:spPr>
        <p:txBody>
          <a:bodyPr anchor="t" rtlCol="false" tIns="0" lIns="0" bIns="0" rIns="0">
            <a:spAutoFit/>
          </a:bodyPr>
          <a:lstStyle/>
          <a:p>
            <a:pPr algn="l" marL="0" indent="0" lvl="0">
              <a:lnSpc>
                <a:spcPts val="2189"/>
              </a:lnSpc>
              <a:spcBef>
                <a:spcPct val="0"/>
              </a:spcBef>
            </a:pPr>
            <a:r>
              <a:rPr lang="en-US" sz="1586" spc="155">
                <a:solidFill>
                  <a:srgbClr val="231F20"/>
                </a:solidFill>
                <a:latin typeface="DM Sans"/>
                <a:ea typeface="DM Sans"/>
                <a:cs typeface="DM Sans"/>
                <a:sym typeface="DM Sans"/>
              </a:rPr>
              <a:t>Piyasada AKİA adıyla bilinen firma, Bursa İnegöl’de bulunmaktadır.16000 m2  üretim tesisine sahip olup, bu tesiste yılda ortalama 600 araç üretimi gerçekleşmektedir. </a:t>
            </a:r>
          </a:p>
        </p:txBody>
      </p:sp>
      <p:sp>
        <p:nvSpPr>
          <p:cNvPr name="TextBox 30" id="30"/>
          <p:cNvSpPr txBox="true"/>
          <p:nvPr/>
        </p:nvSpPr>
        <p:spPr>
          <a:xfrm rot="0">
            <a:off x="2461887" y="3788108"/>
            <a:ext cx="5120306" cy="1099730"/>
          </a:xfrm>
          <a:prstGeom prst="rect">
            <a:avLst/>
          </a:prstGeom>
        </p:spPr>
        <p:txBody>
          <a:bodyPr anchor="t" rtlCol="false" tIns="0" lIns="0" bIns="0" rIns="0">
            <a:spAutoFit/>
          </a:bodyPr>
          <a:lstStyle/>
          <a:p>
            <a:pPr algn="l" marL="0" indent="0" lvl="0">
              <a:lnSpc>
                <a:spcPts val="2189"/>
              </a:lnSpc>
              <a:spcBef>
                <a:spcPct val="0"/>
              </a:spcBef>
            </a:pPr>
            <a:r>
              <a:rPr lang="en-US" sz="1586" spc="155">
                <a:solidFill>
                  <a:srgbClr val="231F20"/>
                </a:solidFill>
                <a:latin typeface="DM Sans"/>
                <a:ea typeface="DM Sans"/>
                <a:cs typeface="DM Sans"/>
                <a:sym typeface="DM Sans"/>
              </a:rPr>
              <a:t>Ar-GE merkezinde yazılım, elektriksel donanım, trim, dokümantasyon, mekanik,sayısal analiz, PLM ve homologasyon ekipleri vardır.</a:t>
            </a:r>
          </a:p>
        </p:txBody>
      </p:sp>
      <p:sp>
        <p:nvSpPr>
          <p:cNvPr name="TextBox 31" id="31"/>
          <p:cNvSpPr txBox="true"/>
          <p:nvPr/>
        </p:nvSpPr>
        <p:spPr>
          <a:xfrm rot="0">
            <a:off x="2359281" y="5449585"/>
            <a:ext cx="5120306" cy="1099730"/>
          </a:xfrm>
          <a:prstGeom prst="rect">
            <a:avLst/>
          </a:prstGeom>
        </p:spPr>
        <p:txBody>
          <a:bodyPr anchor="t" rtlCol="false" tIns="0" lIns="0" bIns="0" rIns="0">
            <a:spAutoFit/>
          </a:bodyPr>
          <a:lstStyle/>
          <a:p>
            <a:pPr algn="l" marL="0" indent="0" lvl="0">
              <a:lnSpc>
                <a:spcPts val="2189"/>
              </a:lnSpc>
              <a:spcBef>
                <a:spcPct val="0"/>
              </a:spcBef>
            </a:pPr>
            <a:r>
              <a:rPr lang="en-US" sz="1586" spc="155">
                <a:solidFill>
                  <a:srgbClr val="231F20"/>
                </a:solidFill>
                <a:latin typeface="DM Sans"/>
                <a:ea typeface="DM Sans"/>
                <a:cs typeface="DM Sans"/>
                <a:sym typeface="DM Sans"/>
              </a:rPr>
              <a:t>450 çalışanı olan firmanın , Tacikistan’da da üretim tesisi bulunmaktadır. Yılda 1000 araca kadar üretim kapasitesi olan firma, 10 farklı ülkeye ihracat yapmaktadır.</a:t>
            </a:r>
          </a:p>
        </p:txBody>
      </p:sp>
      <p:sp>
        <p:nvSpPr>
          <p:cNvPr name="TextBox 32" id="32"/>
          <p:cNvSpPr txBox="true"/>
          <p:nvPr/>
        </p:nvSpPr>
        <p:spPr>
          <a:xfrm rot="0">
            <a:off x="2359281" y="7159045"/>
            <a:ext cx="5120306" cy="1099730"/>
          </a:xfrm>
          <a:prstGeom prst="rect">
            <a:avLst/>
          </a:prstGeom>
        </p:spPr>
        <p:txBody>
          <a:bodyPr anchor="t" rtlCol="false" tIns="0" lIns="0" bIns="0" rIns="0">
            <a:spAutoFit/>
          </a:bodyPr>
          <a:lstStyle/>
          <a:p>
            <a:pPr algn="l" marL="0" indent="0" lvl="0">
              <a:lnSpc>
                <a:spcPts val="2189"/>
              </a:lnSpc>
              <a:spcBef>
                <a:spcPct val="0"/>
              </a:spcBef>
            </a:pPr>
            <a:r>
              <a:rPr lang="en-US" sz="1586" spc="155">
                <a:solidFill>
                  <a:srgbClr val="231F20"/>
                </a:solidFill>
                <a:latin typeface="DM Sans"/>
                <a:ea typeface="DM Sans"/>
                <a:cs typeface="DM Sans"/>
                <a:sym typeface="DM Sans"/>
              </a:rPr>
              <a:t>Elektrikli otobüs, 12 metre otobüs, 8 metre otobüs, Troleybüs, Çift katlı otobüs, Doğalgazlı otobüs ve metrobüs türlerinde 9 farklı model modelde araç üretmektedir.</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2534022" y="4362456"/>
            <a:ext cx="3505144" cy="3505144"/>
          </a:xfrm>
          <a:custGeom>
            <a:avLst/>
            <a:gdLst/>
            <a:ahLst/>
            <a:cxnLst/>
            <a:rect r="r" b="b" t="t" l="l"/>
            <a:pathLst>
              <a:path h="3505144" w="3505144">
                <a:moveTo>
                  <a:pt x="0" y="0"/>
                </a:moveTo>
                <a:lnTo>
                  <a:pt x="3505144" y="0"/>
                </a:lnTo>
                <a:lnTo>
                  <a:pt x="3505144" y="3505144"/>
                </a:lnTo>
                <a:lnTo>
                  <a:pt x="0" y="3505144"/>
                </a:lnTo>
                <a:lnTo>
                  <a:pt x="0" y="0"/>
                </a:lnTo>
                <a:close/>
              </a:path>
            </a:pathLst>
          </a:custGeom>
          <a:blipFill>
            <a:blip r:embed="rId5"/>
            <a:stretch>
              <a:fillRect l="0" t="0" r="0" b="0"/>
            </a:stretch>
          </a:blipFill>
        </p:spPr>
      </p:sp>
      <p:sp>
        <p:nvSpPr>
          <p:cNvPr name="TextBox 9" id="9"/>
          <p:cNvSpPr txBox="true"/>
          <p:nvPr/>
        </p:nvSpPr>
        <p:spPr>
          <a:xfrm rot="0">
            <a:off x="1028700" y="2560602"/>
            <a:ext cx="16230600" cy="5558728"/>
          </a:xfrm>
          <a:prstGeom prst="rect">
            <a:avLst/>
          </a:prstGeom>
        </p:spPr>
        <p:txBody>
          <a:bodyPr anchor="t" rtlCol="false" tIns="0" lIns="0" bIns="0" rIns="0">
            <a:spAutoFit/>
          </a:bodyPr>
          <a:lstStyle/>
          <a:p>
            <a:pPr algn="just">
              <a:lnSpc>
                <a:spcPts val="2973"/>
              </a:lnSpc>
            </a:pPr>
            <a:r>
              <a:rPr lang="en-US" sz="2155" spc="211">
                <a:solidFill>
                  <a:srgbClr val="231F20"/>
                </a:solidFill>
                <a:latin typeface="DM Sans"/>
                <a:ea typeface="DM Sans"/>
                <a:cs typeface="DM Sans"/>
                <a:sym typeface="DM Sans"/>
              </a:rPr>
              <a:t>Araç CAN hattından STM32 tarafından alınan veriler uzaktan takip edilmek istenmektedir. Bu nedenle Wi-Fi veya GSM bağlantısı üzerinden belirlenmiş bir sunucuya bağlantı ve veri gönderme işlemi yapılmak istenmektedir. Yapılan araştırmalar STM32 ile haberleşebilecek, üzerinde Wi-Fi veya GSM entegresi bulunacak bir modül aramak üzerine yapılmıştır. Bu doğrultuda ESP modülü kullanılmaya karar verilmiştir.</a:t>
            </a:r>
          </a:p>
          <a:p>
            <a:pPr algn="just">
              <a:lnSpc>
                <a:spcPts val="2973"/>
              </a:lnSpc>
            </a:pPr>
          </a:p>
          <a:p>
            <a:pPr algn="just">
              <a:lnSpc>
                <a:spcPts val="2973"/>
              </a:lnSpc>
            </a:pPr>
            <a:r>
              <a:rPr lang="en-US" sz="2155" spc="211">
                <a:solidFill>
                  <a:srgbClr val="231F20"/>
                </a:solidFill>
                <a:latin typeface="DM Sans"/>
                <a:ea typeface="DM Sans"/>
                <a:cs typeface="DM Sans"/>
                <a:sym typeface="DM Sans"/>
              </a:rPr>
              <a:t>Kullanılan modüller bünyesinde ESP marka mikroişlemci ve </a:t>
            </a:r>
          </a:p>
          <a:p>
            <a:pPr algn="just">
              <a:lnSpc>
                <a:spcPts val="2973"/>
              </a:lnSpc>
            </a:pPr>
            <a:r>
              <a:rPr lang="en-US" sz="2155" spc="211">
                <a:solidFill>
                  <a:srgbClr val="231F20"/>
                </a:solidFill>
                <a:latin typeface="DM Sans"/>
                <a:ea typeface="DM Sans"/>
                <a:cs typeface="DM Sans"/>
                <a:sym typeface="DM Sans"/>
              </a:rPr>
              <a:t>Wi-Fi entegresi bulunan hazır modüllerdir. Modüller STM32 ile </a:t>
            </a:r>
          </a:p>
          <a:p>
            <a:pPr algn="just">
              <a:lnSpc>
                <a:spcPts val="2973"/>
              </a:lnSpc>
            </a:pPr>
            <a:r>
              <a:rPr lang="en-US" sz="2155" spc="211">
                <a:solidFill>
                  <a:srgbClr val="231F20"/>
                </a:solidFill>
                <a:latin typeface="DM Sans"/>
                <a:ea typeface="DM Sans"/>
                <a:cs typeface="DM Sans"/>
                <a:sym typeface="DM Sans"/>
              </a:rPr>
              <a:t>UART üzerinden haberleşip veri alış-verişi yapabilmektedir.</a:t>
            </a:r>
          </a:p>
          <a:p>
            <a:pPr algn="just">
              <a:lnSpc>
                <a:spcPts val="2973"/>
              </a:lnSpc>
            </a:pPr>
          </a:p>
          <a:p>
            <a:pPr algn="just">
              <a:lnSpc>
                <a:spcPts val="2973"/>
              </a:lnSpc>
            </a:pPr>
            <a:r>
              <a:rPr lang="en-US" sz="2155" spc="211">
                <a:solidFill>
                  <a:srgbClr val="231F20"/>
                </a:solidFill>
                <a:latin typeface="DM Sans"/>
                <a:ea typeface="DM Sans"/>
                <a:cs typeface="DM Sans"/>
                <a:sym typeface="DM Sans"/>
              </a:rPr>
              <a:t>2 ESP modülünün kullanılmasının sebebi paralel gerçekleştirilen </a:t>
            </a:r>
          </a:p>
          <a:p>
            <a:pPr algn="just">
              <a:lnSpc>
                <a:spcPts val="2973"/>
              </a:lnSpc>
            </a:pPr>
            <a:r>
              <a:rPr lang="en-US" sz="2155" spc="211">
                <a:solidFill>
                  <a:srgbClr val="231F20"/>
                </a:solidFill>
                <a:latin typeface="DM Sans"/>
                <a:ea typeface="DM Sans"/>
                <a:cs typeface="DM Sans"/>
                <a:sym typeface="DM Sans"/>
              </a:rPr>
              <a:t>işlemlerde veri kaybını önlemek ve dosya aktarımında oluşabilecek </a:t>
            </a:r>
          </a:p>
          <a:p>
            <a:pPr algn="just">
              <a:lnSpc>
                <a:spcPts val="2973"/>
              </a:lnSpc>
            </a:pPr>
            <a:r>
              <a:rPr lang="en-US" sz="2155" spc="211">
                <a:solidFill>
                  <a:srgbClr val="231F20"/>
                </a:solidFill>
                <a:latin typeface="DM Sans"/>
                <a:ea typeface="DM Sans"/>
                <a:cs typeface="DM Sans"/>
                <a:sym typeface="DM Sans"/>
              </a:rPr>
              <a:t>kesintileri engellemektir. ESP8266 telemetri ekranına verileri </a:t>
            </a:r>
          </a:p>
          <a:p>
            <a:pPr algn="just">
              <a:lnSpc>
                <a:spcPts val="2973"/>
              </a:lnSpc>
            </a:pPr>
            <a:r>
              <a:rPr lang="en-US" sz="2155" spc="211">
                <a:solidFill>
                  <a:srgbClr val="231F20"/>
                </a:solidFill>
                <a:latin typeface="DM Sans"/>
                <a:ea typeface="DM Sans"/>
                <a:cs typeface="DM Sans"/>
                <a:sym typeface="DM Sans"/>
              </a:rPr>
              <a:t>gönderirken ESP32 geriye dönük grafik oluşturmak için 2 saniyelik </a:t>
            </a:r>
          </a:p>
          <a:p>
            <a:pPr algn="just">
              <a:lnSpc>
                <a:spcPts val="2973"/>
              </a:lnSpc>
            </a:pPr>
            <a:r>
              <a:rPr lang="en-US" sz="2155" spc="211">
                <a:solidFill>
                  <a:srgbClr val="231F20"/>
                </a:solidFill>
                <a:latin typeface="DM Sans"/>
                <a:ea typeface="DM Sans"/>
                <a:cs typeface="DM Sans"/>
                <a:sym typeface="DM Sans"/>
              </a:rPr>
              <a:t>verileri sunucuya gönderir ve CAN durduğunda SD kartı okuyarak </a:t>
            </a:r>
          </a:p>
          <a:p>
            <a:pPr algn="just">
              <a:lnSpc>
                <a:spcPts val="2973"/>
              </a:lnSpc>
            </a:pPr>
            <a:r>
              <a:rPr lang="en-US" sz="2155" spc="211">
                <a:solidFill>
                  <a:srgbClr val="231F20"/>
                </a:solidFill>
                <a:latin typeface="DM Sans"/>
                <a:ea typeface="DM Sans"/>
                <a:cs typeface="DM Sans"/>
                <a:sym typeface="DM Sans"/>
              </a:rPr>
              <a:t>dosya gönderme işlemini başlatır.</a:t>
            </a:r>
          </a:p>
        </p:txBody>
      </p:sp>
      <p:sp>
        <p:nvSpPr>
          <p:cNvPr name="TextBox 10" id="10"/>
          <p:cNvSpPr txBox="true"/>
          <p:nvPr/>
        </p:nvSpPr>
        <p:spPr>
          <a:xfrm rot="0">
            <a:off x="6466470" y="668676"/>
            <a:ext cx="4376646" cy="746808"/>
          </a:xfrm>
          <a:prstGeom prst="rect">
            <a:avLst/>
          </a:prstGeom>
        </p:spPr>
        <p:txBody>
          <a:bodyPr anchor="t" rtlCol="false" tIns="0" lIns="0" bIns="0" rIns="0">
            <a:spAutoFit/>
          </a:bodyPr>
          <a:lstStyle/>
          <a:p>
            <a:pPr algn="l">
              <a:lnSpc>
                <a:spcPts val="6089"/>
              </a:lnSpc>
            </a:pPr>
            <a:r>
              <a:rPr lang="en-US" b="true" sz="4412" spc="432">
                <a:solidFill>
                  <a:srgbClr val="FFFFFF"/>
                </a:solidFill>
                <a:latin typeface="Oswald Bold"/>
                <a:ea typeface="Oswald Bold"/>
                <a:cs typeface="Oswald Bold"/>
                <a:sym typeface="Oswald Bold"/>
              </a:rPr>
              <a:t>ESP KULLANIMI</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028700" y="4831759"/>
            <a:ext cx="11301259" cy="4435744"/>
          </a:xfrm>
          <a:custGeom>
            <a:avLst/>
            <a:gdLst/>
            <a:ahLst/>
            <a:cxnLst/>
            <a:rect r="r" b="b" t="t" l="l"/>
            <a:pathLst>
              <a:path h="4435744" w="11301259">
                <a:moveTo>
                  <a:pt x="0" y="0"/>
                </a:moveTo>
                <a:lnTo>
                  <a:pt x="11301259" y="0"/>
                </a:lnTo>
                <a:lnTo>
                  <a:pt x="11301259" y="4435744"/>
                </a:lnTo>
                <a:lnTo>
                  <a:pt x="0" y="4435744"/>
                </a:lnTo>
                <a:lnTo>
                  <a:pt x="0" y="0"/>
                </a:lnTo>
                <a:close/>
              </a:path>
            </a:pathLst>
          </a:custGeom>
          <a:blipFill>
            <a:blip r:embed="rId5"/>
            <a:stretch>
              <a:fillRect l="0" t="0" r="0" b="0"/>
            </a:stretch>
          </a:blipFill>
        </p:spPr>
      </p:sp>
      <p:sp>
        <p:nvSpPr>
          <p:cNvPr name="Freeform 9" id="9"/>
          <p:cNvSpPr/>
          <p:nvPr/>
        </p:nvSpPr>
        <p:spPr>
          <a:xfrm flipH="false" flipV="false" rot="0">
            <a:off x="13188707" y="5389801"/>
            <a:ext cx="4070593" cy="1994179"/>
          </a:xfrm>
          <a:custGeom>
            <a:avLst/>
            <a:gdLst/>
            <a:ahLst/>
            <a:cxnLst/>
            <a:rect r="r" b="b" t="t" l="l"/>
            <a:pathLst>
              <a:path h="1994179" w="4070593">
                <a:moveTo>
                  <a:pt x="0" y="0"/>
                </a:moveTo>
                <a:lnTo>
                  <a:pt x="4070593" y="0"/>
                </a:lnTo>
                <a:lnTo>
                  <a:pt x="4070593" y="1994179"/>
                </a:lnTo>
                <a:lnTo>
                  <a:pt x="0" y="1994179"/>
                </a:lnTo>
                <a:lnTo>
                  <a:pt x="0" y="0"/>
                </a:lnTo>
                <a:close/>
              </a:path>
            </a:pathLst>
          </a:custGeom>
          <a:blipFill>
            <a:blip r:embed="rId6"/>
            <a:stretch>
              <a:fillRect l="0" t="0" r="0" b="0"/>
            </a:stretch>
          </a:blipFill>
        </p:spPr>
      </p:sp>
      <p:sp>
        <p:nvSpPr>
          <p:cNvPr name="TextBox 10" id="10"/>
          <p:cNvSpPr txBox="true"/>
          <p:nvPr/>
        </p:nvSpPr>
        <p:spPr>
          <a:xfrm rot="0">
            <a:off x="5912756" y="669707"/>
            <a:ext cx="5993096" cy="744745"/>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ESP8266</a:t>
            </a:r>
          </a:p>
        </p:txBody>
      </p:sp>
      <p:sp>
        <p:nvSpPr>
          <p:cNvPr name="TextBox 11" id="11"/>
          <p:cNvSpPr txBox="true"/>
          <p:nvPr/>
        </p:nvSpPr>
        <p:spPr>
          <a:xfrm rot="0">
            <a:off x="1028700" y="2367316"/>
            <a:ext cx="16230600" cy="2217685"/>
          </a:xfrm>
          <a:prstGeom prst="rect">
            <a:avLst/>
          </a:prstGeom>
        </p:spPr>
        <p:txBody>
          <a:bodyPr anchor="t" rtlCol="false" tIns="0" lIns="0" bIns="0" rIns="0">
            <a:spAutoFit/>
          </a:bodyPr>
          <a:lstStyle/>
          <a:p>
            <a:pPr algn="just">
              <a:lnSpc>
                <a:spcPts val="2973"/>
              </a:lnSpc>
            </a:pPr>
            <a:r>
              <a:rPr lang="en-US" sz="2155" spc="211">
                <a:solidFill>
                  <a:srgbClr val="231F20"/>
                </a:solidFill>
                <a:latin typeface="DM Sans"/>
                <a:ea typeface="DM Sans"/>
                <a:cs typeface="DM Sans"/>
                <a:sym typeface="DM Sans"/>
              </a:rPr>
              <a:t>ESP8266 Nodemcu v3 modülü bünyesindeki Wi-Fi entegresi sayesinde önce internete, ardından AWS sunucularına bağlanmamızı sağlamaktadır. Aynı zamanda STM32 F303RE ile UART yoluyla haberleşmekte ve veri formatlamaktadır. Bu verileri de sunucuya aktarır.</a:t>
            </a:r>
          </a:p>
          <a:p>
            <a:pPr algn="just">
              <a:lnSpc>
                <a:spcPts val="2973"/>
              </a:lnSpc>
            </a:pPr>
          </a:p>
          <a:p>
            <a:pPr algn="just">
              <a:lnSpc>
                <a:spcPts val="2973"/>
              </a:lnSpc>
            </a:pPr>
            <a:r>
              <a:rPr lang="en-US" sz="2155" spc="211">
                <a:solidFill>
                  <a:srgbClr val="231F20"/>
                </a:solidFill>
                <a:latin typeface="DM Sans"/>
                <a:ea typeface="DM Sans"/>
                <a:cs typeface="DM Sans"/>
                <a:sym typeface="DM Sans"/>
              </a:rPr>
              <a:t>ESP8266 Arduino IDE programında kolayca programlanabilmektedir. Şekil A’da Arduino IDE’de modül tanımlanmış ve Şekil B’de kütüphane işlemleri gerçekleştirilmişir.</a:t>
            </a:r>
          </a:p>
        </p:txBody>
      </p:sp>
      <p:sp>
        <p:nvSpPr>
          <p:cNvPr name="TextBox 12" id="12"/>
          <p:cNvSpPr txBox="true"/>
          <p:nvPr/>
        </p:nvSpPr>
        <p:spPr>
          <a:xfrm rot="0">
            <a:off x="3960517" y="9477053"/>
            <a:ext cx="5437626" cy="360162"/>
          </a:xfrm>
          <a:prstGeom prst="rect">
            <a:avLst/>
          </a:prstGeom>
        </p:spPr>
        <p:txBody>
          <a:bodyPr anchor="t" rtlCol="false" tIns="0" lIns="0" bIns="0" rIns="0">
            <a:spAutoFit/>
          </a:bodyPr>
          <a:lstStyle/>
          <a:p>
            <a:pPr algn="l">
              <a:lnSpc>
                <a:spcPts val="2973"/>
              </a:lnSpc>
            </a:pPr>
            <a:r>
              <a:rPr lang="en-US" sz="2155" spc="211">
                <a:solidFill>
                  <a:srgbClr val="231F20"/>
                </a:solidFill>
                <a:latin typeface="DM Sans"/>
                <a:ea typeface="DM Sans"/>
                <a:cs typeface="DM Sans"/>
                <a:sym typeface="DM Sans"/>
              </a:rPr>
              <a:t>Şekil A. Board Seçimi ve Tanımlama</a:t>
            </a:r>
          </a:p>
        </p:txBody>
      </p:sp>
      <p:sp>
        <p:nvSpPr>
          <p:cNvPr name="TextBox 13" id="13"/>
          <p:cNvSpPr txBox="true"/>
          <p:nvPr/>
        </p:nvSpPr>
        <p:spPr>
          <a:xfrm rot="0">
            <a:off x="12945720" y="7593530"/>
            <a:ext cx="4556566" cy="360162"/>
          </a:xfrm>
          <a:prstGeom prst="rect">
            <a:avLst/>
          </a:prstGeom>
        </p:spPr>
        <p:txBody>
          <a:bodyPr anchor="t" rtlCol="false" tIns="0" lIns="0" bIns="0" rIns="0">
            <a:spAutoFit/>
          </a:bodyPr>
          <a:lstStyle/>
          <a:p>
            <a:pPr algn="l">
              <a:lnSpc>
                <a:spcPts val="2973"/>
              </a:lnSpc>
            </a:pPr>
            <a:r>
              <a:rPr lang="en-US" sz="2155" spc="211">
                <a:solidFill>
                  <a:srgbClr val="231F20"/>
                </a:solidFill>
                <a:latin typeface="DM Sans"/>
                <a:ea typeface="DM Sans"/>
                <a:cs typeface="DM Sans"/>
                <a:sym typeface="DM Sans"/>
              </a:rPr>
              <a:t>Şekil B. Kütüphane Tanımlama</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162525" y="4013705"/>
            <a:ext cx="5392077" cy="5661681"/>
          </a:xfrm>
          <a:custGeom>
            <a:avLst/>
            <a:gdLst/>
            <a:ahLst/>
            <a:cxnLst/>
            <a:rect r="r" b="b" t="t" l="l"/>
            <a:pathLst>
              <a:path h="5661681" w="5392077">
                <a:moveTo>
                  <a:pt x="0" y="0"/>
                </a:moveTo>
                <a:lnTo>
                  <a:pt x="5392077" y="0"/>
                </a:lnTo>
                <a:lnTo>
                  <a:pt x="5392077" y="5661680"/>
                </a:lnTo>
                <a:lnTo>
                  <a:pt x="0" y="5661680"/>
                </a:lnTo>
                <a:lnTo>
                  <a:pt x="0" y="0"/>
                </a:lnTo>
                <a:close/>
              </a:path>
            </a:pathLst>
          </a:custGeom>
          <a:blipFill>
            <a:blip r:embed="rId5"/>
            <a:stretch>
              <a:fillRect l="0" t="0" r="0" b="0"/>
            </a:stretch>
          </a:blipFill>
        </p:spPr>
      </p:sp>
      <p:sp>
        <p:nvSpPr>
          <p:cNvPr name="Freeform 9" id="9"/>
          <p:cNvSpPr/>
          <p:nvPr/>
        </p:nvSpPr>
        <p:spPr>
          <a:xfrm flipH="false" flipV="false" rot="0">
            <a:off x="7407330" y="4013705"/>
            <a:ext cx="3003949" cy="5661681"/>
          </a:xfrm>
          <a:custGeom>
            <a:avLst/>
            <a:gdLst/>
            <a:ahLst/>
            <a:cxnLst/>
            <a:rect r="r" b="b" t="t" l="l"/>
            <a:pathLst>
              <a:path h="5661681" w="3003949">
                <a:moveTo>
                  <a:pt x="0" y="0"/>
                </a:moveTo>
                <a:lnTo>
                  <a:pt x="3003949" y="0"/>
                </a:lnTo>
                <a:lnTo>
                  <a:pt x="3003949" y="5661680"/>
                </a:lnTo>
                <a:lnTo>
                  <a:pt x="0" y="5661680"/>
                </a:lnTo>
                <a:lnTo>
                  <a:pt x="0" y="0"/>
                </a:lnTo>
                <a:close/>
              </a:path>
            </a:pathLst>
          </a:custGeom>
          <a:blipFill>
            <a:blip r:embed="rId6"/>
            <a:stretch>
              <a:fillRect l="0" t="0" r="0" b="0"/>
            </a:stretch>
          </a:blipFill>
        </p:spPr>
      </p:sp>
      <p:sp>
        <p:nvSpPr>
          <p:cNvPr name="Freeform 10" id="10"/>
          <p:cNvSpPr/>
          <p:nvPr/>
        </p:nvSpPr>
        <p:spPr>
          <a:xfrm flipH="false" flipV="false" rot="0">
            <a:off x="11268529" y="4089106"/>
            <a:ext cx="6174592" cy="5098828"/>
          </a:xfrm>
          <a:custGeom>
            <a:avLst/>
            <a:gdLst/>
            <a:ahLst/>
            <a:cxnLst/>
            <a:rect r="r" b="b" t="t" l="l"/>
            <a:pathLst>
              <a:path h="5098828" w="6174592">
                <a:moveTo>
                  <a:pt x="0" y="0"/>
                </a:moveTo>
                <a:lnTo>
                  <a:pt x="6174593" y="0"/>
                </a:lnTo>
                <a:lnTo>
                  <a:pt x="6174593" y="5098829"/>
                </a:lnTo>
                <a:lnTo>
                  <a:pt x="0" y="5098829"/>
                </a:lnTo>
                <a:lnTo>
                  <a:pt x="0" y="0"/>
                </a:lnTo>
                <a:close/>
              </a:path>
            </a:pathLst>
          </a:custGeom>
          <a:blipFill>
            <a:blip r:embed="rId7"/>
            <a:stretch>
              <a:fillRect l="0" t="0" r="0" b="0"/>
            </a:stretch>
          </a:blipFill>
        </p:spPr>
      </p:sp>
      <p:sp>
        <p:nvSpPr>
          <p:cNvPr name="TextBox 11" id="11"/>
          <p:cNvSpPr txBox="true"/>
          <p:nvPr/>
        </p:nvSpPr>
        <p:spPr>
          <a:xfrm rot="0">
            <a:off x="5912756" y="669707"/>
            <a:ext cx="5993096" cy="744745"/>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ESP8266</a:t>
            </a:r>
          </a:p>
        </p:txBody>
      </p:sp>
      <p:sp>
        <p:nvSpPr>
          <p:cNvPr name="TextBox 12" id="12"/>
          <p:cNvSpPr txBox="true"/>
          <p:nvPr/>
        </p:nvSpPr>
        <p:spPr>
          <a:xfrm rot="0">
            <a:off x="1028700" y="2367316"/>
            <a:ext cx="16230600" cy="1474140"/>
          </a:xfrm>
          <a:prstGeom prst="rect">
            <a:avLst/>
          </a:prstGeom>
        </p:spPr>
        <p:txBody>
          <a:bodyPr anchor="t" rtlCol="false" tIns="0" lIns="0" bIns="0" rIns="0">
            <a:spAutoFit/>
          </a:bodyPr>
          <a:lstStyle/>
          <a:p>
            <a:pPr algn="just">
              <a:lnSpc>
                <a:spcPts val="2973"/>
              </a:lnSpc>
            </a:pPr>
            <a:r>
              <a:rPr lang="en-US" sz="2155" spc="211">
                <a:solidFill>
                  <a:srgbClr val="231F20"/>
                </a:solidFill>
                <a:latin typeface="DM Sans"/>
                <a:ea typeface="DM Sans"/>
                <a:cs typeface="DM Sans"/>
                <a:sym typeface="DM Sans"/>
              </a:rPr>
              <a:t>AWS sunucularına erişmek isteyen cihazlara özel belirli sertifikalara sahip olmalıdır. Amazon tarafından sağlanan bu sertifikalar ESP8266 cihazına tanımlanır ve bağlantı işlemleri yapılır. ESP8266 özelinde AWS sunucularına bağlanmak için zaman bilgisi gerekmektedir. Şekil A ve B’de bağlantı işlemleri Şekil C’de ise tanımlanan sertifikalar ve MQTT başlığına bağlantı fonksiyonlar görülmektedir.</a:t>
            </a:r>
          </a:p>
        </p:txBody>
      </p:sp>
      <p:sp>
        <p:nvSpPr>
          <p:cNvPr name="TextBox 13" id="13"/>
          <p:cNvSpPr txBox="true"/>
          <p:nvPr/>
        </p:nvSpPr>
        <p:spPr>
          <a:xfrm rot="0">
            <a:off x="1116976" y="9809534"/>
            <a:ext cx="5016675" cy="360162"/>
          </a:xfrm>
          <a:prstGeom prst="rect">
            <a:avLst/>
          </a:prstGeom>
        </p:spPr>
        <p:txBody>
          <a:bodyPr anchor="t" rtlCol="false" tIns="0" lIns="0" bIns="0" rIns="0">
            <a:spAutoFit/>
          </a:bodyPr>
          <a:lstStyle/>
          <a:p>
            <a:pPr algn="l">
              <a:lnSpc>
                <a:spcPts val="2973"/>
              </a:lnSpc>
            </a:pPr>
            <a:r>
              <a:rPr lang="en-US" sz="2155" spc="211">
                <a:solidFill>
                  <a:srgbClr val="231F20"/>
                </a:solidFill>
                <a:latin typeface="DM Sans"/>
                <a:ea typeface="DM Sans"/>
                <a:cs typeface="DM Sans"/>
                <a:sym typeface="DM Sans"/>
              </a:rPr>
              <a:t>Şekil A. Tanımlamalar ve Bağlantı</a:t>
            </a:r>
          </a:p>
        </p:txBody>
      </p:sp>
      <p:sp>
        <p:nvSpPr>
          <p:cNvPr name="TextBox 14" id="14"/>
          <p:cNvSpPr txBox="true"/>
          <p:nvPr/>
        </p:nvSpPr>
        <p:spPr>
          <a:xfrm rot="0">
            <a:off x="6865717" y="9809534"/>
            <a:ext cx="4556566" cy="360162"/>
          </a:xfrm>
          <a:prstGeom prst="rect">
            <a:avLst/>
          </a:prstGeom>
        </p:spPr>
        <p:txBody>
          <a:bodyPr anchor="t" rtlCol="false" tIns="0" lIns="0" bIns="0" rIns="0">
            <a:spAutoFit/>
          </a:bodyPr>
          <a:lstStyle/>
          <a:p>
            <a:pPr algn="l">
              <a:lnSpc>
                <a:spcPts val="2973"/>
              </a:lnSpc>
            </a:pPr>
            <a:r>
              <a:rPr lang="en-US" sz="2155" spc="211">
                <a:solidFill>
                  <a:srgbClr val="231F20"/>
                </a:solidFill>
                <a:latin typeface="DM Sans"/>
                <a:ea typeface="DM Sans"/>
                <a:cs typeface="DM Sans"/>
                <a:sym typeface="DM Sans"/>
              </a:rPr>
              <a:t>Şekil B. Wi-Fi ve AWS Bağlantı</a:t>
            </a:r>
          </a:p>
        </p:txBody>
      </p:sp>
      <p:sp>
        <p:nvSpPr>
          <p:cNvPr name="TextBox 15" id="15"/>
          <p:cNvSpPr txBox="true"/>
          <p:nvPr/>
        </p:nvSpPr>
        <p:spPr>
          <a:xfrm rot="0">
            <a:off x="12574264" y="9809534"/>
            <a:ext cx="3563123" cy="360162"/>
          </a:xfrm>
          <a:prstGeom prst="rect">
            <a:avLst/>
          </a:prstGeom>
        </p:spPr>
        <p:txBody>
          <a:bodyPr anchor="t" rtlCol="false" tIns="0" lIns="0" bIns="0" rIns="0">
            <a:spAutoFit/>
          </a:bodyPr>
          <a:lstStyle/>
          <a:p>
            <a:pPr algn="l">
              <a:lnSpc>
                <a:spcPts val="2973"/>
              </a:lnSpc>
            </a:pPr>
            <a:r>
              <a:rPr lang="en-US" sz="2155" spc="211">
                <a:solidFill>
                  <a:srgbClr val="231F20"/>
                </a:solidFill>
                <a:latin typeface="DM Sans"/>
                <a:ea typeface="DM Sans"/>
                <a:cs typeface="DM Sans"/>
                <a:sym typeface="DM Sans"/>
              </a:rPr>
              <a:t>Şekil C. Örnek Sertifika</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000000"/>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081874" y="5118420"/>
            <a:ext cx="7661765" cy="3925025"/>
          </a:xfrm>
          <a:custGeom>
            <a:avLst/>
            <a:gdLst/>
            <a:ahLst/>
            <a:cxnLst/>
            <a:rect r="r" b="b" t="t" l="l"/>
            <a:pathLst>
              <a:path h="3925025" w="7661765">
                <a:moveTo>
                  <a:pt x="0" y="0"/>
                </a:moveTo>
                <a:lnTo>
                  <a:pt x="7661765" y="0"/>
                </a:lnTo>
                <a:lnTo>
                  <a:pt x="7661765" y="3925025"/>
                </a:lnTo>
                <a:lnTo>
                  <a:pt x="0" y="3925025"/>
                </a:lnTo>
                <a:lnTo>
                  <a:pt x="0" y="0"/>
                </a:lnTo>
                <a:close/>
              </a:path>
            </a:pathLst>
          </a:custGeom>
          <a:blipFill>
            <a:blip r:embed="rId5"/>
            <a:stretch>
              <a:fillRect l="0" t="0" r="0" b="0"/>
            </a:stretch>
          </a:blipFill>
        </p:spPr>
      </p:sp>
      <p:sp>
        <p:nvSpPr>
          <p:cNvPr name="Freeform 9" id="9"/>
          <p:cNvSpPr/>
          <p:nvPr/>
        </p:nvSpPr>
        <p:spPr>
          <a:xfrm flipH="false" flipV="false" rot="0">
            <a:off x="10820604" y="4584109"/>
            <a:ext cx="5260835" cy="4993647"/>
          </a:xfrm>
          <a:custGeom>
            <a:avLst/>
            <a:gdLst/>
            <a:ahLst/>
            <a:cxnLst/>
            <a:rect r="r" b="b" t="t" l="l"/>
            <a:pathLst>
              <a:path h="4993647" w="5260835">
                <a:moveTo>
                  <a:pt x="0" y="0"/>
                </a:moveTo>
                <a:lnTo>
                  <a:pt x="5260835" y="0"/>
                </a:lnTo>
                <a:lnTo>
                  <a:pt x="5260835" y="4993647"/>
                </a:lnTo>
                <a:lnTo>
                  <a:pt x="0" y="4993647"/>
                </a:lnTo>
                <a:lnTo>
                  <a:pt x="0" y="0"/>
                </a:lnTo>
                <a:close/>
              </a:path>
            </a:pathLst>
          </a:custGeom>
          <a:blipFill>
            <a:blip r:embed="rId6"/>
            <a:stretch>
              <a:fillRect l="0" t="0" r="0" b="0"/>
            </a:stretch>
          </a:blipFill>
        </p:spPr>
      </p:sp>
      <p:sp>
        <p:nvSpPr>
          <p:cNvPr name="TextBox 10" id="10"/>
          <p:cNvSpPr txBox="true"/>
          <p:nvPr/>
        </p:nvSpPr>
        <p:spPr>
          <a:xfrm rot="0">
            <a:off x="5912756" y="669707"/>
            <a:ext cx="5993096" cy="744745"/>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ESP8266</a:t>
            </a:r>
          </a:p>
        </p:txBody>
      </p:sp>
      <p:sp>
        <p:nvSpPr>
          <p:cNvPr name="TextBox 11" id="11"/>
          <p:cNvSpPr txBox="true"/>
          <p:nvPr/>
        </p:nvSpPr>
        <p:spPr>
          <a:xfrm rot="0">
            <a:off x="1028700" y="2367316"/>
            <a:ext cx="16230600" cy="2216792"/>
          </a:xfrm>
          <a:prstGeom prst="rect">
            <a:avLst/>
          </a:prstGeom>
        </p:spPr>
        <p:txBody>
          <a:bodyPr anchor="t" rtlCol="false" tIns="0" lIns="0" bIns="0" rIns="0">
            <a:spAutoFit/>
          </a:bodyPr>
          <a:lstStyle/>
          <a:p>
            <a:pPr algn="just">
              <a:lnSpc>
                <a:spcPts val="2973"/>
              </a:lnSpc>
            </a:pPr>
            <a:r>
              <a:rPr lang="en-US" sz="2155" spc="211">
                <a:solidFill>
                  <a:srgbClr val="231F20"/>
                </a:solidFill>
                <a:latin typeface="DM Sans"/>
                <a:ea typeface="DM Sans"/>
                <a:cs typeface="DM Sans"/>
                <a:sym typeface="DM Sans"/>
              </a:rPr>
              <a:t>ESP8266 AWS bağlantısını sürekli döngü içerisinde kontrol eder. Eğer Wi-Fi kesilirse veya AWS bağlantısı düşerse hemen tekrardan bağlantı kurulmaya başlanır. Aynı zamanda UART hattını dinleyerek STM32 F303RE tarafından gelen telemetri ekranı verilerini sunucunun alabileceği JSON formatına dönüştürerek mesajları tekli paketler halinde 100 ms’lik periyotlarla gönderir. Bu şekilde mesaj kaybı minimum düzeyde tutulur. Şekil A’da sürekli döngü fonksiyonları, Şekil B’de ise mesaj formatlama ve gönderme fonksiyonları görülmektedir.</a:t>
            </a:r>
          </a:p>
        </p:txBody>
      </p:sp>
      <p:sp>
        <p:nvSpPr>
          <p:cNvPr name="TextBox 12" id="12"/>
          <p:cNvSpPr txBox="true"/>
          <p:nvPr/>
        </p:nvSpPr>
        <p:spPr>
          <a:xfrm rot="0">
            <a:off x="3214190" y="9538745"/>
            <a:ext cx="5397132" cy="360162"/>
          </a:xfrm>
          <a:prstGeom prst="rect">
            <a:avLst/>
          </a:prstGeom>
        </p:spPr>
        <p:txBody>
          <a:bodyPr anchor="t" rtlCol="false" tIns="0" lIns="0" bIns="0" rIns="0">
            <a:spAutoFit/>
          </a:bodyPr>
          <a:lstStyle/>
          <a:p>
            <a:pPr algn="l">
              <a:lnSpc>
                <a:spcPts val="2973"/>
              </a:lnSpc>
            </a:pPr>
            <a:r>
              <a:rPr lang="en-US" sz="2155" spc="211">
                <a:solidFill>
                  <a:srgbClr val="231F20"/>
                </a:solidFill>
                <a:latin typeface="DM Sans"/>
                <a:ea typeface="DM Sans"/>
                <a:cs typeface="DM Sans"/>
                <a:sym typeface="DM Sans"/>
              </a:rPr>
              <a:t>Şekil A. Sürekli Döngü Fonksiyonları</a:t>
            </a:r>
          </a:p>
        </p:txBody>
      </p:sp>
      <p:sp>
        <p:nvSpPr>
          <p:cNvPr name="TextBox 13" id="13"/>
          <p:cNvSpPr txBox="true"/>
          <p:nvPr/>
        </p:nvSpPr>
        <p:spPr>
          <a:xfrm rot="0">
            <a:off x="10382010" y="9699776"/>
            <a:ext cx="6138023" cy="360162"/>
          </a:xfrm>
          <a:prstGeom prst="rect">
            <a:avLst/>
          </a:prstGeom>
        </p:spPr>
        <p:txBody>
          <a:bodyPr anchor="t" rtlCol="false" tIns="0" lIns="0" bIns="0" rIns="0">
            <a:spAutoFit/>
          </a:bodyPr>
          <a:lstStyle/>
          <a:p>
            <a:pPr algn="l">
              <a:lnSpc>
                <a:spcPts val="2973"/>
              </a:lnSpc>
            </a:pPr>
            <a:r>
              <a:rPr lang="en-US" sz="2155" spc="211">
                <a:solidFill>
                  <a:srgbClr val="231F20"/>
                </a:solidFill>
                <a:latin typeface="DM Sans"/>
                <a:ea typeface="DM Sans"/>
                <a:cs typeface="DM Sans"/>
                <a:sym typeface="DM Sans"/>
              </a:rPr>
              <a:t>Şekil B. Mesaj Çözümleme ve Gönderme</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3388067" y="5017422"/>
            <a:ext cx="3671872" cy="2730367"/>
          </a:xfrm>
          <a:custGeom>
            <a:avLst/>
            <a:gdLst/>
            <a:ahLst/>
            <a:cxnLst/>
            <a:rect r="r" b="b" t="t" l="l"/>
            <a:pathLst>
              <a:path h="2730367" w="3671872">
                <a:moveTo>
                  <a:pt x="0" y="0"/>
                </a:moveTo>
                <a:lnTo>
                  <a:pt x="3671873" y="0"/>
                </a:lnTo>
                <a:lnTo>
                  <a:pt x="3671873" y="2730367"/>
                </a:lnTo>
                <a:lnTo>
                  <a:pt x="0" y="2730367"/>
                </a:lnTo>
                <a:lnTo>
                  <a:pt x="0" y="0"/>
                </a:lnTo>
                <a:close/>
              </a:path>
            </a:pathLst>
          </a:custGeom>
          <a:blipFill>
            <a:blip r:embed="rId5"/>
            <a:stretch>
              <a:fillRect l="0" t="0" r="0" b="0"/>
            </a:stretch>
          </a:blipFill>
        </p:spPr>
      </p:sp>
      <p:sp>
        <p:nvSpPr>
          <p:cNvPr name="Freeform 9" id="9"/>
          <p:cNvSpPr/>
          <p:nvPr/>
        </p:nvSpPr>
        <p:spPr>
          <a:xfrm flipH="false" flipV="false" rot="0">
            <a:off x="1028700" y="5353243"/>
            <a:ext cx="11301259" cy="3220859"/>
          </a:xfrm>
          <a:custGeom>
            <a:avLst/>
            <a:gdLst/>
            <a:ahLst/>
            <a:cxnLst/>
            <a:rect r="r" b="b" t="t" l="l"/>
            <a:pathLst>
              <a:path h="3220859" w="11301259">
                <a:moveTo>
                  <a:pt x="0" y="0"/>
                </a:moveTo>
                <a:lnTo>
                  <a:pt x="11301259" y="0"/>
                </a:lnTo>
                <a:lnTo>
                  <a:pt x="11301259" y="3220858"/>
                </a:lnTo>
                <a:lnTo>
                  <a:pt x="0" y="3220858"/>
                </a:lnTo>
                <a:lnTo>
                  <a:pt x="0" y="0"/>
                </a:lnTo>
                <a:close/>
              </a:path>
            </a:pathLst>
          </a:custGeom>
          <a:blipFill>
            <a:blip r:embed="rId6"/>
            <a:stretch>
              <a:fillRect l="0" t="0" r="0" b="0"/>
            </a:stretch>
          </a:blipFill>
        </p:spPr>
      </p:sp>
      <p:sp>
        <p:nvSpPr>
          <p:cNvPr name="TextBox 10" id="10"/>
          <p:cNvSpPr txBox="true"/>
          <p:nvPr/>
        </p:nvSpPr>
        <p:spPr>
          <a:xfrm rot="0">
            <a:off x="5912756" y="669707"/>
            <a:ext cx="5993096" cy="744704"/>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ESP32</a:t>
            </a:r>
          </a:p>
        </p:txBody>
      </p:sp>
      <p:sp>
        <p:nvSpPr>
          <p:cNvPr name="TextBox 11" id="11"/>
          <p:cNvSpPr txBox="true"/>
          <p:nvPr/>
        </p:nvSpPr>
        <p:spPr>
          <a:xfrm rot="0">
            <a:off x="1028700" y="2367316"/>
            <a:ext cx="16230600" cy="2589160"/>
          </a:xfrm>
          <a:prstGeom prst="rect">
            <a:avLst/>
          </a:prstGeom>
        </p:spPr>
        <p:txBody>
          <a:bodyPr anchor="t" rtlCol="false" tIns="0" lIns="0" bIns="0" rIns="0">
            <a:spAutoFit/>
          </a:bodyPr>
          <a:lstStyle/>
          <a:p>
            <a:pPr algn="just">
              <a:lnSpc>
                <a:spcPts val="2973"/>
              </a:lnSpc>
            </a:pPr>
            <a:r>
              <a:rPr lang="en-US" sz="2155" spc="211">
                <a:solidFill>
                  <a:srgbClr val="231F20"/>
                </a:solidFill>
                <a:latin typeface="DM Sans"/>
                <a:ea typeface="DM Sans"/>
                <a:cs typeface="DM Sans"/>
                <a:sym typeface="DM Sans"/>
              </a:rPr>
              <a:t>ESP32 Devkit V1 modülü bünyesindeki Wi-Fi entegresi sayesinde önce internete, ardından AWS sunucularına bağlanmamızı sağlamaktadır. Aynı zamanda STM32 F303RE ve STM32 F446RE ile UART yoluyla haberleşmekte ve veri formatlamaktadır. Bu verileri de sunucuya aktarır. Aynı zamanda ASC kaydını SD kart üzerinden okur ve dosya olarak sunucuya yükler</a:t>
            </a:r>
          </a:p>
          <a:p>
            <a:pPr algn="just">
              <a:lnSpc>
                <a:spcPts val="2973"/>
              </a:lnSpc>
            </a:pPr>
          </a:p>
          <a:p>
            <a:pPr algn="just">
              <a:lnSpc>
                <a:spcPts val="2973"/>
              </a:lnSpc>
            </a:pPr>
            <a:r>
              <a:rPr lang="en-US" sz="2155" spc="211">
                <a:solidFill>
                  <a:srgbClr val="231F20"/>
                </a:solidFill>
                <a:latin typeface="DM Sans"/>
                <a:ea typeface="DM Sans"/>
                <a:cs typeface="DM Sans"/>
                <a:sym typeface="DM Sans"/>
              </a:rPr>
              <a:t>ESP32 Arduino IDE programında kolayca programlanabilmektedir. Şekil A’da Arduino IDE’de modül tanımlanmış ve Şekil B’de kütüphane işlemleri gerçekleştirilmişir.</a:t>
            </a:r>
          </a:p>
        </p:txBody>
      </p:sp>
      <p:sp>
        <p:nvSpPr>
          <p:cNvPr name="TextBox 12" id="12"/>
          <p:cNvSpPr txBox="true"/>
          <p:nvPr/>
        </p:nvSpPr>
        <p:spPr>
          <a:xfrm rot="0">
            <a:off x="3858563" y="8898138"/>
            <a:ext cx="5437626" cy="360162"/>
          </a:xfrm>
          <a:prstGeom prst="rect">
            <a:avLst/>
          </a:prstGeom>
        </p:spPr>
        <p:txBody>
          <a:bodyPr anchor="t" rtlCol="false" tIns="0" lIns="0" bIns="0" rIns="0">
            <a:spAutoFit/>
          </a:bodyPr>
          <a:lstStyle/>
          <a:p>
            <a:pPr algn="l">
              <a:lnSpc>
                <a:spcPts val="2973"/>
              </a:lnSpc>
            </a:pPr>
            <a:r>
              <a:rPr lang="en-US" sz="2155" spc="211">
                <a:solidFill>
                  <a:srgbClr val="231F20"/>
                </a:solidFill>
                <a:latin typeface="DM Sans"/>
                <a:ea typeface="DM Sans"/>
                <a:cs typeface="DM Sans"/>
                <a:sym typeface="DM Sans"/>
              </a:rPr>
              <a:t>Şekil A. Board Seçimi ve Tanımlama</a:t>
            </a:r>
          </a:p>
        </p:txBody>
      </p:sp>
      <p:sp>
        <p:nvSpPr>
          <p:cNvPr name="TextBox 13" id="13"/>
          <p:cNvSpPr txBox="true"/>
          <p:nvPr/>
        </p:nvSpPr>
        <p:spPr>
          <a:xfrm rot="0">
            <a:off x="12945720" y="8043460"/>
            <a:ext cx="4556566" cy="360162"/>
          </a:xfrm>
          <a:prstGeom prst="rect">
            <a:avLst/>
          </a:prstGeom>
        </p:spPr>
        <p:txBody>
          <a:bodyPr anchor="t" rtlCol="false" tIns="0" lIns="0" bIns="0" rIns="0">
            <a:spAutoFit/>
          </a:bodyPr>
          <a:lstStyle/>
          <a:p>
            <a:pPr algn="l">
              <a:lnSpc>
                <a:spcPts val="2973"/>
              </a:lnSpc>
            </a:pPr>
            <a:r>
              <a:rPr lang="en-US" sz="2155" spc="211">
                <a:solidFill>
                  <a:srgbClr val="231F20"/>
                </a:solidFill>
                <a:latin typeface="DM Sans"/>
                <a:ea typeface="DM Sans"/>
                <a:cs typeface="DM Sans"/>
                <a:sym typeface="DM Sans"/>
              </a:rPr>
              <a:t>Şekil B. Kütüphane Tanımlama</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027423" y="4304047"/>
            <a:ext cx="5662280" cy="5280339"/>
          </a:xfrm>
          <a:custGeom>
            <a:avLst/>
            <a:gdLst/>
            <a:ahLst/>
            <a:cxnLst/>
            <a:rect r="r" b="b" t="t" l="l"/>
            <a:pathLst>
              <a:path h="5280339" w="5662280">
                <a:moveTo>
                  <a:pt x="0" y="0"/>
                </a:moveTo>
                <a:lnTo>
                  <a:pt x="5662280" y="0"/>
                </a:lnTo>
                <a:lnTo>
                  <a:pt x="5662280" y="5280339"/>
                </a:lnTo>
                <a:lnTo>
                  <a:pt x="0" y="5280339"/>
                </a:lnTo>
                <a:lnTo>
                  <a:pt x="0" y="0"/>
                </a:lnTo>
                <a:close/>
              </a:path>
            </a:pathLst>
          </a:custGeom>
          <a:blipFill>
            <a:blip r:embed="rId5"/>
            <a:stretch>
              <a:fillRect l="0" t="0" r="0" b="0"/>
            </a:stretch>
          </a:blipFill>
        </p:spPr>
      </p:sp>
      <p:sp>
        <p:nvSpPr>
          <p:cNvPr name="Freeform 9" id="9"/>
          <p:cNvSpPr/>
          <p:nvPr/>
        </p:nvSpPr>
        <p:spPr>
          <a:xfrm flipH="false" flipV="false" rot="0">
            <a:off x="12201911" y="4304047"/>
            <a:ext cx="5044077" cy="3199007"/>
          </a:xfrm>
          <a:custGeom>
            <a:avLst/>
            <a:gdLst/>
            <a:ahLst/>
            <a:cxnLst/>
            <a:rect r="r" b="b" t="t" l="l"/>
            <a:pathLst>
              <a:path h="3199007" w="5044077">
                <a:moveTo>
                  <a:pt x="0" y="0"/>
                </a:moveTo>
                <a:lnTo>
                  <a:pt x="5044078" y="0"/>
                </a:lnTo>
                <a:lnTo>
                  <a:pt x="5044078" y="3199007"/>
                </a:lnTo>
                <a:lnTo>
                  <a:pt x="0" y="3199007"/>
                </a:lnTo>
                <a:lnTo>
                  <a:pt x="0" y="0"/>
                </a:lnTo>
                <a:close/>
              </a:path>
            </a:pathLst>
          </a:custGeom>
          <a:blipFill>
            <a:blip r:embed="rId6"/>
            <a:stretch>
              <a:fillRect l="0" t="0" r="0" b="0"/>
            </a:stretch>
          </a:blipFill>
        </p:spPr>
      </p:sp>
      <p:sp>
        <p:nvSpPr>
          <p:cNvPr name="Freeform 10" id="10"/>
          <p:cNvSpPr/>
          <p:nvPr/>
        </p:nvSpPr>
        <p:spPr>
          <a:xfrm flipH="false" flipV="false" rot="0">
            <a:off x="7248999" y="4304047"/>
            <a:ext cx="4103650" cy="5452322"/>
          </a:xfrm>
          <a:custGeom>
            <a:avLst/>
            <a:gdLst/>
            <a:ahLst/>
            <a:cxnLst/>
            <a:rect r="r" b="b" t="t" l="l"/>
            <a:pathLst>
              <a:path h="5452322" w="4103650">
                <a:moveTo>
                  <a:pt x="0" y="0"/>
                </a:moveTo>
                <a:lnTo>
                  <a:pt x="4103650" y="0"/>
                </a:lnTo>
                <a:lnTo>
                  <a:pt x="4103650" y="5452322"/>
                </a:lnTo>
                <a:lnTo>
                  <a:pt x="0" y="5452322"/>
                </a:lnTo>
                <a:lnTo>
                  <a:pt x="0" y="0"/>
                </a:lnTo>
                <a:close/>
              </a:path>
            </a:pathLst>
          </a:custGeom>
          <a:blipFill>
            <a:blip r:embed="rId7"/>
            <a:stretch>
              <a:fillRect l="0" t="0" r="0" b="0"/>
            </a:stretch>
          </a:blipFill>
        </p:spPr>
      </p:sp>
      <p:sp>
        <p:nvSpPr>
          <p:cNvPr name="TextBox 11" id="11"/>
          <p:cNvSpPr txBox="true"/>
          <p:nvPr/>
        </p:nvSpPr>
        <p:spPr>
          <a:xfrm rot="0">
            <a:off x="5912756" y="669707"/>
            <a:ext cx="5993096" cy="744704"/>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ESP32</a:t>
            </a:r>
          </a:p>
        </p:txBody>
      </p:sp>
      <p:sp>
        <p:nvSpPr>
          <p:cNvPr name="TextBox 12" id="12"/>
          <p:cNvSpPr txBox="true"/>
          <p:nvPr/>
        </p:nvSpPr>
        <p:spPr>
          <a:xfrm rot="0">
            <a:off x="1028700" y="2367316"/>
            <a:ext cx="16230600" cy="1845466"/>
          </a:xfrm>
          <a:prstGeom prst="rect">
            <a:avLst/>
          </a:prstGeom>
        </p:spPr>
        <p:txBody>
          <a:bodyPr anchor="t" rtlCol="false" tIns="0" lIns="0" bIns="0" rIns="0">
            <a:spAutoFit/>
          </a:bodyPr>
          <a:lstStyle/>
          <a:p>
            <a:pPr algn="just">
              <a:lnSpc>
                <a:spcPts val="2973"/>
              </a:lnSpc>
            </a:pPr>
            <a:r>
              <a:rPr lang="en-US" sz="2155" spc="211">
                <a:solidFill>
                  <a:srgbClr val="231F20"/>
                </a:solidFill>
                <a:latin typeface="DM Sans"/>
                <a:ea typeface="DM Sans"/>
                <a:cs typeface="DM Sans"/>
                <a:sym typeface="DM Sans"/>
              </a:rPr>
              <a:t>AWS sunucularına erişmek isteyen cihazlara özel belirli sertifikalara sahip olmalıdır. Amazon tarafından sağlanan bu sertifikalar ESP32 cihazına tanımlanır ve bağlantı işlemleri yapılır. ESP8266 özelinde AWS sunucularına bağlanmak için zaman bilgisi gerekmektedir. Şekil A’da tanımlamalar Şekil B’de ise Wi-Fi bağlantı işlemleri ve setifika tanımlamaları gösterilmiştir Şekil C’de MQTT başlığına bağlantı fonksiyonu görülmektedir.</a:t>
            </a:r>
          </a:p>
        </p:txBody>
      </p:sp>
      <p:sp>
        <p:nvSpPr>
          <p:cNvPr name="TextBox 13" id="13"/>
          <p:cNvSpPr txBox="true"/>
          <p:nvPr/>
        </p:nvSpPr>
        <p:spPr>
          <a:xfrm rot="0">
            <a:off x="1857091" y="9793936"/>
            <a:ext cx="3339663" cy="360162"/>
          </a:xfrm>
          <a:prstGeom prst="rect">
            <a:avLst/>
          </a:prstGeom>
        </p:spPr>
        <p:txBody>
          <a:bodyPr anchor="t" rtlCol="false" tIns="0" lIns="0" bIns="0" rIns="0">
            <a:spAutoFit/>
          </a:bodyPr>
          <a:lstStyle/>
          <a:p>
            <a:pPr algn="l">
              <a:lnSpc>
                <a:spcPts val="2973"/>
              </a:lnSpc>
            </a:pPr>
            <a:r>
              <a:rPr lang="en-US" sz="2155" spc="211">
                <a:solidFill>
                  <a:srgbClr val="231F20"/>
                </a:solidFill>
                <a:latin typeface="DM Sans"/>
                <a:ea typeface="DM Sans"/>
                <a:cs typeface="DM Sans"/>
                <a:sym typeface="DM Sans"/>
              </a:rPr>
              <a:t>Şekil A. Tanımlamalar</a:t>
            </a:r>
          </a:p>
        </p:txBody>
      </p:sp>
      <p:sp>
        <p:nvSpPr>
          <p:cNvPr name="TextBox 14" id="14"/>
          <p:cNvSpPr txBox="true"/>
          <p:nvPr/>
        </p:nvSpPr>
        <p:spPr>
          <a:xfrm rot="0">
            <a:off x="6689703" y="9809534"/>
            <a:ext cx="5558684" cy="360162"/>
          </a:xfrm>
          <a:prstGeom prst="rect">
            <a:avLst/>
          </a:prstGeom>
        </p:spPr>
        <p:txBody>
          <a:bodyPr anchor="t" rtlCol="false" tIns="0" lIns="0" bIns="0" rIns="0">
            <a:spAutoFit/>
          </a:bodyPr>
          <a:lstStyle/>
          <a:p>
            <a:pPr algn="l">
              <a:lnSpc>
                <a:spcPts val="2973"/>
              </a:lnSpc>
            </a:pPr>
            <a:r>
              <a:rPr lang="en-US" sz="2155" spc="211">
                <a:solidFill>
                  <a:srgbClr val="231F20"/>
                </a:solidFill>
                <a:latin typeface="DM Sans"/>
                <a:ea typeface="DM Sans"/>
                <a:cs typeface="DM Sans"/>
                <a:sym typeface="DM Sans"/>
              </a:rPr>
              <a:t>Şekil B. Wi-Fi ve Sertifika Tanımlama</a:t>
            </a:r>
          </a:p>
        </p:txBody>
      </p:sp>
      <p:sp>
        <p:nvSpPr>
          <p:cNvPr name="TextBox 15" id="15"/>
          <p:cNvSpPr txBox="true"/>
          <p:nvPr/>
        </p:nvSpPr>
        <p:spPr>
          <a:xfrm rot="0">
            <a:off x="12717423" y="7712604"/>
            <a:ext cx="4299372" cy="360162"/>
          </a:xfrm>
          <a:prstGeom prst="rect">
            <a:avLst/>
          </a:prstGeom>
        </p:spPr>
        <p:txBody>
          <a:bodyPr anchor="t" rtlCol="false" tIns="0" lIns="0" bIns="0" rIns="0">
            <a:spAutoFit/>
          </a:bodyPr>
          <a:lstStyle/>
          <a:p>
            <a:pPr algn="l">
              <a:lnSpc>
                <a:spcPts val="2973"/>
              </a:lnSpc>
            </a:pPr>
            <a:r>
              <a:rPr lang="en-US" sz="2155" spc="211">
                <a:solidFill>
                  <a:srgbClr val="231F20"/>
                </a:solidFill>
                <a:latin typeface="DM Sans"/>
                <a:ea typeface="DM Sans"/>
                <a:cs typeface="DM Sans"/>
                <a:sym typeface="DM Sans"/>
              </a:rPr>
              <a:t>Şekil C. AWS MQTT Bağlantı</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050803" y="4807158"/>
            <a:ext cx="6244524" cy="5040475"/>
          </a:xfrm>
          <a:custGeom>
            <a:avLst/>
            <a:gdLst/>
            <a:ahLst/>
            <a:cxnLst/>
            <a:rect r="r" b="b" t="t" l="l"/>
            <a:pathLst>
              <a:path h="5040475" w="6244524">
                <a:moveTo>
                  <a:pt x="0" y="0"/>
                </a:moveTo>
                <a:lnTo>
                  <a:pt x="6244523" y="0"/>
                </a:lnTo>
                <a:lnTo>
                  <a:pt x="6244523" y="5040476"/>
                </a:lnTo>
                <a:lnTo>
                  <a:pt x="0" y="5040476"/>
                </a:lnTo>
                <a:lnTo>
                  <a:pt x="0" y="0"/>
                </a:lnTo>
                <a:close/>
              </a:path>
            </a:pathLst>
          </a:custGeom>
          <a:blipFill>
            <a:blip r:embed="rId5"/>
            <a:stretch>
              <a:fillRect l="0" t="0" r="0" b="0"/>
            </a:stretch>
          </a:blipFill>
        </p:spPr>
      </p:sp>
      <p:sp>
        <p:nvSpPr>
          <p:cNvPr name="Freeform 9" id="9"/>
          <p:cNvSpPr/>
          <p:nvPr/>
        </p:nvSpPr>
        <p:spPr>
          <a:xfrm flipH="false" flipV="false" rot="0">
            <a:off x="9469045" y="4597072"/>
            <a:ext cx="5865779" cy="5250562"/>
          </a:xfrm>
          <a:custGeom>
            <a:avLst/>
            <a:gdLst/>
            <a:ahLst/>
            <a:cxnLst/>
            <a:rect r="r" b="b" t="t" l="l"/>
            <a:pathLst>
              <a:path h="5250562" w="5865779">
                <a:moveTo>
                  <a:pt x="0" y="0"/>
                </a:moveTo>
                <a:lnTo>
                  <a:pt x="5865779" y="0"/>
                </a:lnTo>
                <a:lnTo>
                  <a:pt x="5865779" y="5250562"/>
                </a:lnTo>
                <a:lnTo>
                  <a:pt x="0" y="5250562"/>
                </a:lnTo>
                <a:lnTo>
                  <a:pt x="0" y="0"/>
                </a:lnTo>
                <a:close/>
              </a:path>
            </a:pathLst>
          </a:custGeom>
          <a:blipFill>
            <a:blip r:embed="rId6"/>
            <a:stretch>
              <a:fillRect l="0" t="0" r="0" b="0"/>
            </a:stretch>
          </a:blipFill>
        </p:spPr>
      </p:sp>
      <p:sp>
        <p:nvSpPr>
          <p:cNvPr name="TextBox 10" id="10"/>
          <p:cNvSpPr txBox="true"/>
          <p:nvPr/>
        </p:nvSpPr>
        <p:spPr>
          <a:xfrm rot="0">
            <a:off x="5912756" y="669707"/>
            <a:ext cx="5993096" cy="744704"/>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ESP32</a:t>
            </a:r>
          </a:p>
        </p:txBody>
      </p:sp>
      <p:sp>
        <p:nvSpPr>
          <p:cNvPr name="TextBox 11" id="11"/>
          <p:cNvSpPr txBox="true"/>
          <p:nvPr/>
        </p:nvSpPr>
        <p:spPr>
          <a:xfrm rot="0">
            <a:off x="1028700" y="2367316"/>
            <a:ext cx="16230600" cy="2216792"/>
          </a:xfrm>
          <a:prstGeom prst="rect">
            <a:avLst/>
          </a:prstGeom>
        </p:spPr>
        <p:txBody>
          <a:bodyPr anchor="t" rtlCol="false" tIns="0" lIns="0" bIns="0" rIns="0">
            <a:spAutoFit/>
          </a:bodyPr>
          <a:lstStyle/>
          <a:p>
            <a:pPr algn="just">
              <a:lnSpc>
                <a:spcPts val="2973"/>
              </a:lnSpc>
            </a:pPr>
            <a:r>
              <a:rPr lang="en-US" sz="2155" spc="211">
                <a:solidFill>
                  <a:srgbClr val="231F20"/>
                </a:solidFill>
                <a:latin typeface="DM Sans"/>
                <a:ea typeface="DM Sans"/>
                <a:cs typeface="DM Sans"/>
                <a:sym typeface="DM Sans"/>
              </a:rPr>
              <a:t>ESP32 AWS bağlantısını sürekli döngü içerisinde kontrol eder. Eğer Wi-Fi kesilirse veya AWS bağlantısı düşerse hemen tekrardan bağlantı kurulmaya başlanır. Aynı zamanda 2 UART hattını da sürekli dinleyerek STM32 F446RE ve STM32 F303RE tarafından gelen mesajları işler. F303 karttan gelen mesajları ESP8266 gibi JSON formatında tekli paketler halinde 70 ms ile sunucuya gönderir. F446 karttan ise “STOP” mesajı gelirse ESP32 SD kartı okumaya başlar ve kaydedilen dosyayı HTTP protokolüyle sunucuya yükler. Şekil A’da sürekli döngü fonksiyonları, Şekil B’de ise mesajları sunucuya gönderen fonksiyon görülmektedir.</a:t>
            </a:r>
          </a:p>
        </p:txBody>
      </p:sp>
      <p:sp>
        <p:nvSpPr>
          <p:cNvPr name="TextBox 12" id="12"/>
          <p:cNvSpPr txBox="true"/>
          <p:nvPr/>
        </p:nvSpPr>
        <p:spPr>
          <a:xfrm rot="0">
            <a:off x="3503233" y="9809534"/>
            <a:ext cx="3339663" cy="360162"/>
          </a:xfrm>
          <a:prstGeom prst="rect">
            <a:avLst/>
          </a:prstGeom>
        </p:spPr>
        <p:txBody>
          <a:bodyPr anchor="t" rtlCol="false" tIns="0" lIns="0" bIns="0" rIns="0">
            <a:spAutoFit/>
          </a:bodyPr>
          <a:lstStyle/>
          <a:p>
            <a:pPr algn="l">
              <a:lnSpc>
                <a:spcPts val="2973"/>
              </a:lnSpc>
            </a:pPr>
            <a:r>
              <a:rPr lang="en-US" sz="2155" spc="211">
                <a:solidFill>
                  <a:srgbClr val="231F20"/>
                </a:solidFill>
                <a:latin typeface="DM Sans"/>
                <a:ea typeface="DM Sans"/>
                <a:cs typeface="DM Sans"/>
                <a:sym typeface="DM Sans"/>
              </a:rPr>
              <a:t>Şekil A. Sürekli Döngü</a:t>
            </a:r>
          </a:p>
        </p:txBody>
      </p:sp>
      <p:sp>
        <p:nvSpPr>
          <p:cNvPr name="TextBox 13" id="13"/>
          <p:cNvSpPr txBox="true"/>
          <p:nvPr/>
        </p:nvSpPr>
        <p:spPr>
          <a:xfrm rot="0">
            <a:off x="9483780" y="9926838"/>
            <a:ext cx="5851044" cy="360162"/>
          </a:xfrm>
          <a:prstGeom prst="rect">
            <a:avLst/>
          </a:prstGeom>
        </p:spPr>
        <p:txBody>
          <a:bodyPr anchor="t" rtlCol="false" tIns="0" lIns="0" bIns="0" rIns="0">
            <a:spAutoFit/>
          </a:bodyPr>
          <a:lstStyle/>
          <a:p>
            <a:pPr algn="l">
              <a:lnSpc>
                <a:spcPts val="2973"/>
              </a:lnSpc>
            </a:pPr>
            <a:r>
              <a:rPr lang="en-US" sz="2155" spc="211">
                <a:solidFill>
                  <a:srgbClr val="231F20"/>
                </a:solidFill>
                <a:latin typeface="DM Sans"/>
                <a:ea typeface="DM Sans"/>
                <a:cs typeface="DM Sans"/>
                <a:sym typeface="DM Sans"/>
              </a:rPr>
              <a:t>Şekil B. Mesaj Paketleme ve Gönderme</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28181" y="5143500"/>
            <a:ext cx="3067646" cy="4374796"/>
          </a:xfrm>
          <a:custGeom>
            <a:avLst/>
            <a:gdLst/>
            <a:ahLst/>
            <a:cxnLst/>
            <a:rect r="r" b="b" t="t" l="l"/>
            <a:pathLst>
              <a:path h="4374796" w="3067646">
                <a:moveTo>
                  <a:pt x="0" y="0"/>
                </a:moveTo>
                <a:lnTo>
                  <a:pt x="3067647" y="0"/>
                </a:lnTo>
                <a:lnTo>
                  <a:pt x="3067647" y="4374796"/>
                </a:lnTo>
                <a:lnTo>
                  <a:pt x="0" y="4374796"/>
                </a:lnTo>
                <a:lnTo>
                  <a:pt x="0" y="0"/>
                </a:lnTo>
                <a:close/>
              </a:path>
            </a:pathLst>
          </a:custGeom>
          <a:blipFill>
            <a:blip r:embed="rId5"/>
            <a:stretch>
              <a:fillRect l="0" t="0" r="0" b="0"/>
            </a:stretch>
          </a:blipFill>
        </p:spPr>
      </p:sp>
      <p:sp>
        <p:nvSpPr>
          <p:cNvPr name="Freeform 9" id="9"/>
          <p:cNvSpPr/>
          <p:nvPr/>
        </p:nvSpPr>
        <p:spPr>
          <a:xfrm flipH="false" flipV="false" rot="0">
            <a:off x="3858563" y="5143500"/>
            <a:ext cx="5999494" cy="4374796"/>
          </a:xfrm>
          <a:custGeom>
            <a:avLst/>
            <a:gdLst/>
            <a:ahLst/>
            <a:cxnLst/>
            <a:rect r="r" b="b" t="t" l="l"/>
            <a:pathLst>
              <a:path h="4374796" w="5999494">
                <a:moveTo>
                  <a:pt x="0" y="0"/>
                </a:moveTo>
                <a:lnTo>
                  <a:pt x="5999494" y="0"/>
                </a:lnTo>
                <a:lnTo>
                  <a:pt x="5999494" y="4374796"/>
                </a:lnTo>
                <a:lnTo>
                  <a:pt x="0" y="4374796"/>
                </a:lnTo>
                <a:lnTo>
                  <a:pt x="0" y="0"/>
                </a:lnTo>
                <a:close/>
              </a:path>
            </a:pathLst>
          </a:custGeom>
          <a:blipFill>
            <a:blip r:embed="rId6"/>
            <a:stretch>
              <a:fillRect l="0" t="0" r="0" b="0"/>
            </a:stretch>
          </a:blipFill>
        </p:spPr>
      </p:sp>
      <p:sp>
        <p:nvSpPr>
          <p:cNvPr name="Freeform 10" id="10"/>
          <p:cNvSpPr/>
          <p:nvPr/>
        </p:nvSpPr>
        <p:spPr>
          <a:xfrm flipH="false" flipV="false" rot="0">
            <a:off x="10171622" y="5143500"/>
            <a:ext cx="7729976" cy="3120978"/>
          </a:xfrm>
          <a:custGeom>
            <a:avLst/>
            <a:gdLst/>
            <a:ahLst/>
            <a:cxnLst/>
            <a:rect r="r" b="b" t="t" l="l"/>
            <a:pathLst>
              <a:path h="3120978" w="7729976">
                <a:moveTo>
                  <a:pt x="0" y="0"/>
                </a:moveTo>
                <a:lnTo>
                  <a:pt x="7729976" y="0"/>
                </a:lnTo>
                <a:lnTo>
                  <a:pt x="7729976" y="3120978"/>
                </a:lnTo>
                <a:lnTo>
                  <a:pt x="0" y="3120978"/>
                </a:lnTo>
                <a:lnTo>
                  <a:pt x="0" y="0"/>
                </a:lnTo>
                <a:close/>
              </a:path>
            </a:pathLst>
          </a:custGeom>
          <a:blipFill>
            <a:blip r:embed="rId7"/>
            <a:stretch>
              <a:fillRect l="0" t="0" r="0" b="0"/>
            </a:stretch>
          </a:blipFill>
        </p:spPr>
      </p:sp>
      <p:sp>
        <p:nvSpPr>
          <p:cNvPr name="TextBox 11" id="11"/>
          <p:cNvSpPr txBox="true"/>
          <p:nvPr/>
        </p:nvSpPr>
        <p:spPr>
          <a:xfrm rot="0">
            <a:off x="5912756" y="669707"/>
            <a:ext cx="5993096" cy="744745"/>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ESP32</a:t>
            </a:r>
          </a:p>
        </p:txBody>
      </p:sp>
      <p:sp>
        <p:nvSpPr>
          <p:cNvPr name="TextBox 12" id="12"/>
          <p:cNvSpPr txBox="true"/>
          <p:nvPr/>
        </p:nvSpPr>
        <p:spPr>
          <a:xfrm rot="0">
            <a:off x="228181" y="9654675"/>
            <a:ext cx="3339663" cy="360310"/>
          </a:xfrm>
          <a:prstGeom prst="rect">
            <a:avLst/>
          </a:prstGeom>
        </p:spPr>
        <p:txBody>
          <a:bodyPr anchor="t" rtlCol="false" tIns="0" lIns="0" bIns="0" rIns="0">
            <a:spAutoFit/>
          </a:bodyPr>
          <a:lstStyle/>
          <a:p>
            <a:pPr algn="l">
              <a:lnSpc>
                <a:spcPts val="2973"/>
              </a:lnSpc>
            </a:pPr>
            <a:r>
              <a:rPr lang="en-US" sz="2155" spc="211">
                <a:solidFill>
                  <a:srgbClr val="231F20"/>
                </a:solidFill>
                <a:latin typeface="DM Sans"/>
                <a:ea typeface="DM Sans"/>
                <a:cs typeface="DM Sans"/>
                <a:sym typeface="DM Sans"/>
              </a:rPr>
              <a:t>Şekil A. SD kart</a:t>
            </a:r>
          </a:p>
        </p:txBody>
      </p:sp>
      <p:sp>
        <p:nvSpPr>
          <p:cNvPr name="TextBox 13" id="13"/>
          <p:cNvSpPr txBox="true"/>
          <p:nvPr/>
        </p:nvSpPr>
        <p:spPr>
          <a:xfrm rot="0">
            <a:off x="4675736" y="9654675"/>
            <a:ext cx="3605135" cy="360310"/>
          </a:xfrm>
          <a:prstGeom prst="rect">
            <a:avLst/>
          </a:prstGeom>
        </p:spPr>
        <p:txBody>
          <a:bodyPr anchor="t" rtlCol="false" tIns="0" lIns="0" bIns="0" rIns="0">
            <a:spAutoFit/>
          </a:bodyPr>
          <a:lstStyle/>
          <a:p>
            <a:pPr algn="l">
              <a:lnSpc>
                <a:spcPts val="2973"/>
              </a:lnSpc>
            </a:pPr>
            <a:r>
              <a:rPr lang="en-US" sz="2155" spc="211">
                <a:solidFill>
                  <a:srgbClr val="231F20"/>
                </a:solidFill>
                <a:latin typeface="DM Sans"/>
                <a:ea typeface="DM Sans"/>
                <a:cs typeface="DM Sans"/>
                <a:sym typeface="DM Sans"/>
              </a:rPr>
              <a:t>Şekil B. HTTP bağlantısı </a:t>
            </a:r>
          </a:p>
        </p:txBody>
      </p:sp>
      <p:sp>
        <p:nvSpPr>
          <p:cNvPr name="TextBox 14" id="14"/>
          <p:cNvSpPr txBox="true"/>
          <p:nvPr/>
        </p:nvSpPr>
        <p:spPr>
          <a:xfrm rot="0">
            <a:off x="10236021" y="8437927"/>
            <a:ext cx="4423674" cy="360310"/>
          </a:xfrm>
          <a:prstGeom prst="rect">
            <a:avLst/>
          </a:prstGeom>
        </p:spPr>
        <p:txBody>
          <a:bodyPr anchor="t" rtlCol="false" tIns="0" lIns="0" bIns="0" rIns="0">
            <a:spAutoFit/>
          </a:bodyPr>
          <a:lstStyle/>
          <a:p>
            <a:pPr algn="l">
              <a:lnSpc>
                <a:spcPts val="2973"/>
              </a:lnSpc>
            </a:pPr>
            <a:r>
              <a:rPr lang="en-US" sz="2155" spc="211">
                <a:solidFill>
                  <a:srgbClr val="231F20"/>
                </a:solidFill>
                <a:latin typeface="DM Sans"/>
                <a:ea typeface="DM Sans"/>
                <a:cs typeface="DM Sans"/>
                <a:sym typeface="DM Sans"/>
              </a:rPr>
              <a:t>Şekil C. URL OLUŞTURMA</a:t>
            </a:r>
          </a:p>
        </p:txBody>
      </p:sp>
      <p:sp>
        <p:nvSpPr>
          <p:cNvPr name="TextBox 15" id="15"/>
          <p:cNvSpPr txBox="true"/>
          <p:nvPr/>
        </p:nvSpPr>
        <p:spPr>
          <a:xfrm rot="0">
            <a:off x="1028700" y="2367316"/>
            <a:ext cx="16230600" cy="2217685"/>
          </a:xfrm>
          <a:prstGeom prst="rect">
            <a:avLst/>
          </a:prstGeom>
        </p:spPr>
        <p:txBody>
          <a:bodyPr anchor="t" rtlCol="false" tIns="0" lIns="0" bIns="0" rIns="0">
            <a:spAutoFit/>
          </a:bodyPr>
          <a:lstStyle/>
          <a:p>
            <a:pPr algn="just">
              <a:lnSpc>
                <a:spcPts val="2973"/>
              </a:lnSpc>
            </a:pPr>
            <a:r>
              <a:rPr lang="en-US" sz="2155" spc="211">
                <a:solidFill>
                  <a:srgbClr val="231F20"/>
                </a:solidFill>
                <a:latin typeface="DM Sans"/>
                <a:ea typeface="DM Sans"/>
                <a:cs typeface="DM Sans"/>
                <a:sym typeface="DM Sans"/>
              </a:rPr>
              <a:t>ESP32 ASC kayıtlarını SD karttan alıp AWS S3 bucket içindeki ASC adlı dosyaya gönderir. Bu gönderme işlemini HTTP protokolü ile yapar. İlk olarak Şekil A’daki SD kart başlatılır ve SD kart içindeki fileNameList.txt dosyası açılır. Bu dosyaya yazılan son dosya adı AWS  sunucusuna gönderilecek dosyadır. Gönderilecek dosya SD karttan açılır ve Şekil B’deki gibi HTTP bağlantısı başlatılır. Ayrıca Şekil C’deki gibi bir presigned URL oluşturulur. Presigned url; bucket name, region,access key,secret key ve filePath’den oluşur. Bu sayede SD karttaki veri direkt olarak AWS sunucusuna yüklenir. </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5912756" y="669707"/>
            <a:ext cx="5993096" cy="744704"/>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AWS KULLANIMI</a:t>
            </a:r>
          </a:p>
        </p:txBody>
      </p:sp>
      <p:sp>
        <p:nvSpPr>
          <p:cNvPr name="TextBox 9" id="9"/>
          <p:cNvSpPr txBox="true"/>
          <p:nvPr/>
        </p:nvSpPr>
        <p:spPr>
          <a:xfrm rot="0">
            <a:off x="279654" y="2538095"/>
            <a:ext cx="18008346" cy="10769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Amazon Web Services (AWS), dünya çapında yaygın olarak kullanılan ve birçok alanda çözüm sunan bir bulut hizmeti platformudur. İçerisinde IoT, veri analitiği, depolama gibi alanlarda geniş bir hizmet yelpazesi barındırır. IoT dünyasında özellikle telemetri uygulamaları için oldukça güçlü bir altyapı sunan AWS, bu tür projeler için ideal bir platformdur.</a:t>
            </a:r>
          </a:p>
        </p:txBody>
      </p:sp>
      <p:sp>
        <p:nvSpPr>
          <p:cNvPr name="TextBox 10" id="10"/>
          <p:cNvSpPr txBox="true"/>
          <p:nvPr/>
        </p:nvSpPr>
        <p:spPr>
          <a:xfrm rot="0">
            <a:off x="279654" y="3818833"/>
            <a:ext cx="18008346" cy="143891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Telemetri uygulamalarında AWS IoT Core, mikrodenetleyicilerden alınan verilerin MQTT protokolü üzerinden gerçek zamanlı olarak sunucuya aktarılmasını sağlar. Alternatif olarak, HTTP protokolü ile doğrudan veri aktarımı da mümkündür.Mikrodenetleyiciden gönderilen ham verilerin anlamlı hale gelmesi için AWS S3 hizmeti, DBC dosyalarının güvenli bir şekilde saklanmasını sağlar. Bu dosyalar, ihtiyaç duyulduğunda erişilebilir hale getirilerek verilerin çözümlenmesinde kullanılır.</a:t>
            </a:r>
          </a:p>
        </p:txBody>
      </p:sp>
      <p:sp>
        <p:nvSpPr>
          <p:cNvPr name="TextBox 11" id="11"/>
          <p:cNvSpPr txBox="true"/>
          <p:nvPr/>
        </p:nvSpPr>
        <p:spPr>
          <a:xfrm rot="0">
            <a:off x="279654" y="5633981"/>
            <a:ext cx="18008346" cy="18008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AWS Lambda, Python dilini kullanarak veri işleme ve format dönüştürme işlemlerini otomatikleştirir. Bu sayede ham veriler anlamlı hale getirilir ve farklı formatlara dönüştürülerek daha kullanışlı bir yapıya kavuşturulur. Anlamlandırılmış bu veriler, AWS Athena kullanılarak detaylı analizlere tabi tutulabilir ve tablo formatında düzenlenebilir. Analiz edilen veriler AWS'nin Grafana ile uyumluluğu sayesinde,  görsel olarak etkileyici grafikler ve panolar halinde sunulabilir. Bu, otobüs telemetri sistemleri gibi karmaşık projelerde verilerin anlaşılmasını ve yorumlanmasını kolaylaştırır.</a:t>
            </a:r>
          </a:p>
        </p:txBody>
      </p:sp>
      <p:sp>
        <p:nvSpPr>
          <p:cNvPr name="TextBox 12" id="12"/>
          <p:cNvSpPr txBox="true"/>
          <p:nvPr/>
        </p:nvSpPr>
        <p:spPr>
          <a:xfrm rot="0">
            <a:off x="279654" y="7899894"/>
            <a:ext cx="18008346" cy="18008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AWS, kullanıcılarına 12 aylık bir ücretsiz deneme süresi sunarak düşük maliyetli bir başlangıç imkanı tanır. Deneme süresi bittikten sonra dahi esnek ve uygun fiyatlı bir yapıya sahiptir, bu da küçük veya büyük ölçekli projeler için cazip bir çözüm sunar. Güçlü ve güvenilir altyapısı ile AWS, bir otobüs firmasının telemetri sistemi gibi projelerde veri toplama, analiz etme ve görselleştirme süreçlerinin tümünde etkili bir şekilde kullanılabilir. Bu özellikler, AWS'yi yalnızca teknik açıdan değil, aynı zamanda ekonomik olarak da tercih edilebilir bir seçenek haline getirir.</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3323221" y="2380706"/>
            <a:ext cx="11172166" cy="5914006"/>
          </a:xfrm>
          <a:custGeom>
            <a:avLst/>
            <a:gdLst/>
            <a:ahLst/>
            <a:cxnLst/>
            <a:rect r="r" b="b" t="t" l="l"/>
            <a:pathLst>
              <a:path h="5914006" w="11172166">
                <a:moveTo>
                  <a:pt x="0" y="0"/>
                </a:moveTo>
                <a:lnTo>
                  <a:pt x="11172167" y="0"/>
                </a:lnTo>
                <a:lnTo>
                  <a:pt x="11172167" y="5914006"/>
                </a:lnTo>
                <a:lnTo>
                  <a:pt x="0" y="5914006"/>
                </a:lnTo>
                <a:lnTo>
                  <a:pt x="0" y="0"/>
                </a:lnTo>
                <a:close/>
              </a:path>
            </a:pathLst>
          </a:custGeom>
          <a:blipFill>
            <a:blip r:embed="rId5"/>
            <a:stretch>
              <a:fillRect l="-5047" t="0" r="-11460" b="-3021"/>
            </a:stretch>
          </a:blipFill>
        </p:spPr>
      </p:sp>
      <p:sp>
        <p:nvSpPr>
          <p:cNvPr name="TextBox 9" id="9"/>
          <p:cNvSpPr txBox="true"/>
          <p:nvPr/>
        </p:nvSpPr>
        <p:spPr>
          <a:xfrm rot="0">
            <a:off x="5912756" y="669707"/>
            <a:ext cx="5993096" cy="744745"/>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AWS </a:t>
            </a:r>
          </a:p>
        </p:txBody>
      </p:sp>
      <p:sp>
        <p:nvSpPr>
          <p:cNvPr name="TextBox 10" id="10"/>
          <p:cNvSpPr txBox="true"/>
          <p:nvPr/>
        </p:nvSpPr>
        <p:spPr>
          <a:xfrm rot="0">
            <a:off x="6953190" y="8494737"/>
            <a:ext cx="4381619" cy="35306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pen Sauce"/>
                <a:ea typeface="Open Sauce"/>
                <a:cs typeface="Open Sauce"/>
                <a:sym typeface="Open Sauce"/>
              </a:rPr>
              <a:t>Şekil A : Aws Konsol Ana Sayfası</a:t>
            </a:r>
          </a:p>
        </p:txBody>
      </p:sp>
      <p:sp>
        <p:nvSpPr>
          <p:cNvPr name="TextBox 11" id="11"/>
          <p:cNvSpPr txBox="true"/>
          <p:nvPr/>
        </p:nvSpPr>
        <p:spPr>
          <a:xfrm rot="0">
            <a:off x="3268623" y="9047822"/>
            <a:ext cx="5875377" cy="35306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pen Sauce"/>
                <a:ea typeface="Open Sauce"/>
                <a:cs typeface="Open Sauce"/>
                <a:sym typeface="Open Sauce"/>
              </a:rPr>
              <a:t>1-Sunucu Londra üzerinden kullanılmaktadır.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5100" y="232587"/>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193539" y="2937501"/>
            <a:ext cx="7001809" cy="741497"/>
          </a:xfrm>
          <a:custGeom>
            <a:avLst/>
            <a:gdLst/>
            <a:ahLst/>
            <a:cxnLst/>
            <a:rect r="r" b="b" t="t" l="l"/>
            <a:pathLst>
              <a:path h="741497" w="7001809">
                <a:moveTo>
                  <a:pt x="0" y="0"/>
                </a:moveTo>
                <a:lnTo>
                  <a:pt x="7001809" y="0"/>
                </a:lnTo>
                <a:lnTo>
                  <a:pt x="7001809" y="741498"/>
                </a:lnTo>
                <a:lnTo>
                  <a:pt x="0" y="741498"/>
                </a:lnTo>
                <a:lnTo>
                  <a:pt x="0" y="0"/>
                </a:lnTo>
                <a:close/>
              </a:path>
            </a:pathLst>
          </a:custGeom>
          <a:blipFill>
            <a:blip r:embed="rId3"/>
            <a:stretch>
              <a:fillRect l="0" t="-86495" r="0" b="0"/>
            </a:stretch>
          </a:blipFill>
        </p:spPr>
      </p:sp>
      <p:grpSp>
        <p:nvGrpSpPr>
          <p:cNvPr name="Group 7" id="7"/>
          <p:cNvGrpSpPr/>
          <p:nvPr/>
        </p:nvGrpSpPr>
        <p:grpSpPr>
          <a:xfrm rot="0">
            <a:off x="1193539" y="1909033"/>
            <a:ext cx="6899203" cy="1399217"/>
            <a:chOff x="0" y="0"/>
            <a:chExt cx="3682024" cy="746746"/>
          </a:xfrm>
        </p:grpSpPr>
        <p:sp>
          <p:nvSpPr>
            <p:cNvPr name="Freeform 8" id="8"/>
            <p:cNvSpPr/>
            <p:nvPr/>
          </p:nvSpPr>
          <p:spPr>
            <a:xfrm flipH="false" flipV="false" rot="0">
              <a:off x="0" y="0"/>
              <a:ext cx="3682024" cy="746746"/>
            </a:xfrm>
            <a:custGeom>
              <a:avLst/>
              <a:gdLst/>
              <a:ahLst/>
              <a:cxnLst/>
              <a:rect r="r" b="b" t="t" l="l"/>
              <a:pathLst>
                <a:path h="746746" w="3682024">
                  <a:moveTo>
                    <a:pt x="0" y="0"/>
                  </a:moveTo>
                  <a:lnTo>
                    <a:pt x="3682024" y="0"/>
                  </a:lnTo>
                  <a:lnTo>
                    <a:pt x="3682024" y="746746"/>
                  </a:lnTo>
                  <a:lnTo>
                    <a:pt x="0" y="746746"/>
                  </a:lnTo>
                  <a:close/>
                </a:path>
              </a:pathLst>
            </a:custGeom>
            <a:solidFill>
              <a:srgbClr val="EFEFEF"/>
            </a:solidFill>
          </p:spPr>
        </p:sp>
        <p:sp>
          <p:nvSpPr>
            <p:cNvPr name="TextBox 9" id="9"/>
            <p:cNvSpPr txBox="true"/>
            <p:nvPr/>
          </p:nvSpPr>
          <p:spPr>
            <a:xfrm>
              <a:off x="0" y="-19050"/>
              <a:ext cx="3682024" cy="765796"/>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1267079" y="2410532"/>
            <a:ext cx="830376" cy="842633"/>
          </a:xfrm>
          <a:custGeom>
            <a:avLst/>
            <a:gdLst/>
            <a:ahLst/>
            <a:cxnLst/>
            <a:rect r="r" b="b" t="t" l="l"/>
            <a:pathLst>
              <a:path h="842633" w="830376">
                <a:moveTo>
                  <a:pt x="0" y="0"/>
                </a:moveTo>
                <a:lnTo>
                  <a:pt x="830377" y="0"/>
                </a:lnTo>
                <a:lnTo>
                  <a:pt x="830377" y="842632"/>
                </a:lnTo>
                <a:lnTo>
                  <a:pt x="0" y="8426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193539" y="4646961"/>
            <a:ext cx="7001809" cy="741497"/>
          </a:xfrm>
          <a:custGeom>
            <a:avLst/>
            <a:gdLst/>
            <a:ahLst/>
            <a:cxnLst/>
            <a:rect r="r" b="b" t="t" l="l"/>
            <a:pathLst>
              <a:path h="741497" w="7001809">
                <a:moveTo>
                  <a:pt x="0" y="0"/>
                </a:moveTo>
                <a:lnTo>
                  <a:pt x="7001809" y="0"/>
                </a:lnTo>
                <a:lnTo>
                  <a:pt x="7001809" y="741497"/>
                </a:lnTo>
                <a:lnTo>
                  <a:pt x="0" y="741497"/>
                </a:lnTo>
                <a:lnTo>
                  <a:pt x="0" y="0"/>
                </a:lnTo>
                <a:close/>
              </a:path>
            </a:pathLst>
          </a:custGeom>
          <a:blipFill>
            <a:blip r:embed="rId3"/>
            <a:stretch>
              <a:fillRect l="0" t="-86495" r="0" b="0"/>
            </a:stretch>
          </a:blipFill>
        </p:spPr>
      </p:sp>
      <p:grpSp>
        <p:nvGrpSpPr>
          <p:cNvPr name="Group 12" id="12"/>
          <p:cNvGrpSpPr/>
          <p:nvPr/>
        </p:nvGrpSpPr>
        <p:grpSpPr>
          <a:xfrm rot="0">
            <a:off x="1193539" y="3618493"/>
            <a:ext cx="6899203" cy="1399217"/>
            <a:chOff x="0" y="0"/>
            <a:chExt cx="3682024" cy="746746"/>
          </a:xfrm>
        </p:grpSpPr>
        <p:sp>
          <p:nvSpPr>
            <p:cNvPr name="Freeform 13" id="13"/>
            <p:cNvSpPr/>
            <p:nvPr/>
          </p:nvSpPr>
          <p:spPr>
            <a:xfrm flipH="false" flipV="false" rot="0">
              <a:off x="0" y="0"/>
              <a:ext cx="3682024" cy="746746"/>
            </a:xfrm>
            <a:custGeom>
              <a:avLst/>
              <a:gdLst/>
              <a:ahLst/>
              <a:cxnLst/>
              <a:rect r="r" b="b" t="t" l="l"/>
              <a:pathLst>
                <a:path h="746746" w="3682024">
                  <a:moveTo>
                    <a:pt x="0" y="0"/>
                  </a:moveTo>
                  <a:lnTo>
                    <a:pt x="3682024" y="0"/>
                  </a:lnTo>
                  <a:lnTo>
                    <a:pt x="3682024" y="746746"/>
                  </a:lnTo>
                  <a:lnTo>
                    <a:pt x="0" y="746746"/>
                  </a:lnTo>
                  <a:close/>
                </a:path>
              </a:pathLst>
            </a:custGeom>
            <a:solidFill>
              <a:srgbClr val="EFEFEF"/>
            </a:solidFill>
          </p:spPr>
        </p:sp>
        <p:sp>
          <p:nvSpPr>
            <p:cNvPr name="TextBox 14" id="14"/>
            <p:cNvSpPr txBox="true"/>
            <p:nvPr/>
          </p:nvSpPr>
          <p:spPr>
            <a:xfrm>
              <a:off x="0" y="-19050"/>
              <a:ext cx="3682024" cy="765796"/>
            </a:xfrm>
            <a:prstGeom prst="rect">
              <a:avLst/>
            </a:prstGeom>
          </p:spPr>
          <p:txBody>
            <a:bodyPr anchor="ctr" rtlCol="false" tIns="50800" lIns="50800" bIns="50800" rIns="50800"/>
            <a:lstStyle/>
            <a:p>
              <a:pPr algn="ctr">
                <a:lnSpc>
                  <a:spcPts val="2859"/>
                </a:lnSpc>
              </a:pPr>
            </a:p>
          </p:txBody>
        </p:sp>
      </p:grpSp>
      <p:sp>
        <p:nvSpPr>
          <p:cNvPr name="Freeform 15" id="15"/>
          <p:cNvSpPr/>
          <p:nvPr/>
        </p:nvSpPr>
        <p:spPr>
          <a:xfrm flipH="false" flipV="false" rot="0">
            <a:off x="1193539" y="4197606"/>
            <a:ext cx="832391" cy="846239"/>
          </a:xfrm>
          <a:custGeom>
            <a:avLst/>
            <a:gdLst/>
            <a:ahLst/>
            <a:cxnLst/>
            <a:rect r="r" b="b" t="t" l="l"/>
            <a:pathLst>
              <a:path h="846239" w="832391">
                <a:moveTo>
                  <a:pt x="0" y="0"/>
                </a:moveTo>
                <a:lnTo>
                  <a:pt x="832392" y="0"/>
                </a:lnTo>
                <a:lnTo>
                  <a:pt x="832392" y="846239"/>
                </a:lnTo>
                <a:lnTo>
                  <a:pt x="0" y="8462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1702748" y="8344499"/>
            <a:ext cx="5939655" cy="6094796"/>
          </a:xfrm>
          <a:custGeom>
            <a:avLst/>
            <a:gdLst/>
            <a:ahLst/>
            <a:cxnLst/>
            <a:rect r="r" b="b" t="t" l="l"/>
            <a:pathLst>
              <a:path h="6094796" w="5939655">
                <a:moveTo>
                  <a:pt x="0" y="0"/>
                </a:moveTo>
                <a:lnTo>
                  <a:pt x="5939655" y="0"/>
                </a:lnTo>
                <a:lnTo>
                  <a:pt x="5939655" y="6094796"/>
                </a:lnTo>
                <a:lnTo>
                  <a:pt x="0" y="609479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1090934" y="6308438"/>
            <a:ext cx="7001809" cy="741497"/>
          </a:xfrm>
          <a:custGeom>
            <a:avLst/>
            <a:gdLst/>
            <a:ahLst/>
            <a:cxnLst/>
            <a:rect r="r" b="b" t="t" l="l"/>
            <a:pathLst>
              <a:path h="741497" w="7001809">
                <a:moveTo>
                  <a:pt x="0" y="0"/>
                </a:moveTo>
                <a:lnTo>
                  <a:pt x="7001809" y="0"/>
                </a:lnTo>
                <a:lnTo>
                  <a:pt x="7001809" y="741497"/>
                </a:lnTo>
                <a:lnTo>
                  <a:pt x="0" y="741497"/>
                </a:lnTo>
                <a:lnTo>
                  <a:pt x="0" y="0"/>
                </a:lnTo>
                <a:close/>
              </a:path>
            </a:pathLst>
          </a:custGeom>
          <a:blipFill>
            <a:blip r:embed="rId3"/>
            <a:stretch>
              <a:fillRect l="0" t="-86495" r="0" b="0"/>
            </a:stretch>
          </a:blipFill>
        </p:spPr>
      </p:sp>
      <p:grpSp>
        <p:nvGrpSpPr>
          <p:cNvPr name="Group 18" id="18"/>
          <p:cNvGrpSpPr/>
          <p:nvPr/>
        </p:nvGrpSpPr>
        <p:grpSpPr>
          <a:xfrm rot="0">
            <a:off x="1090934" y="5279969"/>
            <a:ext cx="6899203" cy="1399217"/>
            <a:chOff x="0" y="0"/>
            <a:chExt cx="3682024" cy="746746"/>
          </a:xfrm>
        </p:grpSpPr>
        <p:sp>
          <p:nvSpPr>
            <p:cNvPr name="Freeform 19" id="19"/>
            <p:cNvSpPr/>
            <p:nvPr/>
          </p:nvSpPr>
          <p:spPr>
            <a:xfrm flipH="false" flipV="false" rot="0">
              <a:off x="0" y="0"/>
              <a:ext cx="3682024" cy="746746"/>
            </a:xfrm>
            <a:custGeom>
              <a:avLst/>
              <a:gdLst/>
              <a:ahLst/>
              <a:cxnLst/>
              <a:rect r="r" b="b" t="t" l="l"/>
              <a:pathLst>
                <a:path h="746746" w="3682024">
                  <a:moveTo>
                    <a:pt x="0" y="0"/>
                  </a:moveTo>
                  <a:lnTo>
                    <a:pt x="3682024" y="0"/>
                  </a:lnTo>
                  <a:lnTo>
                    <a:pt x="3682024" y="746746"/>
                  </a:lnTo>
                  <a:lnTo>
                    <a:pt x="0" y="746746"/>
                  </a:lnTo>
                  <a:close/>
                </a:path>
              </a:pathLst>
            </a:custGeom>
            <a:solidFill>
              <a:srgbClr val="EFEFEF"/>
            </a:solidFill>
          </p:spPr>
        </p:sp>
        <p:sp>
          <p:nvSpPr>
            <p:cNvPr name="TextBox 20" id="20"/>
            <p:cNvSpPr txBox="true"/>
            <p:nvPr/>
          </p:nvSpPr>
          <p:spPr>
            <a:xfrm>
              <a:off x="0" y="-19050"/>
              <a:ext cx="3682024" cy="765796"/>
            </a:xfrm>
            <a:prstGeom prst="rect">
              <a:avLst/>
            </a:prstGeom>
          </p:spPr>
          <p:txBody>
            <a:bodyPr anchor="ctr" rtlCol="false" tIns="50800" lIns="50800" bIns="50800" rIns="50800"/>
            <a:lstStyle/>
            <a:p>
              <a:pPr algn="ctr">
                <a:lnSpc>
                  <a:spcPts val="2859"/>
                </a:lnSpc>
              </a:pPr>
            </a:p>
          </p:txBody>
        </p:sp>
      </p:grpSp>
      <p:sp>
        <p:nvSpPr>
          <p:cNvPr name="Freeform 21" id="21"/>
          <p:cNvSpPr/>
          <p:nvPr/>
        </p:nvSpPr>
        <p:spPr>
          <a:xfrm flipH="false" flipV="false" rot="0">
            <a:off x="1164474" y="5781468"/>
            <a:ext cx="830376" cy="842633"/>
          </a:xfrm>
          <a:custGeom>
            <a:avLst/>
            <a:gdLst/>
            <a:ahLst/>
            <a:cxnLst/>
            <a:rect r="r" b="b" t="t" l="l"/>
            <a:pathLst>
              <a:path h="842633" w="830376">
                <a:moveTo>
                  <a:pt x="0" y="0"/>
                </a:moveTo>
                <a:lnTo>
                  <a:pt x="830376" y="0"/>
                </a:lnTo>
                <a:lnTo>
                  <a:pt x="830376" y="842633"/>
                </a:lnTo>
                <a:lnTo>
                  <a:pt x="0" y="8426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0">
            <a:off x="1090934" y="8017897"/>
            <a:ext cx="7001809" cy="741497"/>
          </a:xfrm>
          <a:custGeom>
            <a:avLst/>
            <a:gdLst/>
            <a:ahLst/>
            <a:cxnLst/>
            <a:rect r="r" b="b" t="t" l="l"/>
            <a:pathLst>
              <a:path h="741497" w="7001809">
                <a:moveTo>
                  <a:pt x="0" y="0"/>
                </a:moveTo>
                <a:lnTo>
                  <a:pt x="7001809" y="0"/>
                </a:lnTo>
                <a:lnTo>
                  <a:pt x="7001809" y="741498"/>
                </a:lnTo>
                <a:lnTo>
                  <a:pt x="0" y="741498"/>
                </a:lnTo>
                <a:lnTo>
                  <a:pt x="0" y="0"/>
                </a:lnTo>
                <a:close/>
              </a:path>
            </a:pathLst>
          </a:custGeom>
          <a:blipFill>
            <a:blip r:embed="rId3"/>
            <a:stretch>
              <a:fillRect l="0" t="-86495" r="0" b="0"/>
            </a:stretch>
          </a:blipFill>
        </p:spPr>
      </p:sp>
      <p:grpSp>
        <p:nvGrpSpPr>
          <p:cNvPr name="Group 23" id="23"/>
          <p:cNvGrpSpPr/>
          <p:nvPr/>
        </p:nvGrpSpPr>
        <p:grpSpPr>
          <a:xfrm rot="0">
            <a:off x="1090934" y="6989429"/>
            <a:ext cx="6899203" cy="1399217"/>
            <a:chOff x="0" y="0"/>
            <a:chExt cx="3682024" cy="746746"/>
          </a:xfrm>
        </p:grpSpPr>
        <p:sp>
          <p:nvSpPr>
            <p:cNvPr name="Freeform 24" id="24"/>
            <p:cNvSpPr/>
            <p:nvPr/>
          </p:nvSpPr>
          <p:spPr>
            <a:xfrm flipH="false" flipV="false" rot="0">
              <a:off x="0" y="0"/>
              <a:ext cx="3682024" cy="746746"/>
            </a:xfrm>
            <a:custGeom>
              <a:avLst/>
              <a:gdLst/>
              <a:ahLst/>
              <a:cxnLst/>
              <a:rect r="r" b="b" t="t" l="l"/>
              <a:pathLst>
                <a:path h="746746" w="3682024">
                  <a:moveTo>
                    <a:pt x="0" y="0"/>
                  </a:moveTo>
                  <a:lnTo>
                    <a:pt x="3682024" y="0"/>
                  </a:lnTo>
                  <a:lnTo>
                    <a:pt x="3682024" y="746746"/>
                  </a:lnTo>
                  <a:lnTo>
                    <a:pt x="0" y="746746"/>
                  </a:lnTo>
                  <a:close/>
                </a:path>
              </a:pathLst>
            </a:custGeom>
            <a:solidFill>
              <a:srgbClr val="EFEFEF"/>
            </a:solidFill>
          </p:spPr>
        </p:sp>
        <p:sp>
          <p:nvSpPr>
            <p:cNvPr name="TextBox 25" id="25"/>
            <p:cNvSpPr txBox="true"/>
            <p:nvPr/>
          </p:nvSpPr>
          <p:spPr>
            <a:xfrm>
              <a:off x="0" y="-19050"/>
              <a:ext cx="3682024" cy="765796"/>
            </a:xfrm>
            <a:prstGeom prst="rect">
              <a:avLst/>
            </a:prstGeom>
          </p:spPr>
          <p:txBody>
            <a:bodyPr anchor="ctr" rtlCol="false" tIns="50800" lIns="50800" bIns="50800" rIns="50800"/>
            <a:lstStyle/>
            <a:p>
              <a:pPr algn="ctr">
                <a:lnSpc>
                  <a:spcPts val="2859"/>
                </a:lnSpc>
              </a:pPr>
            </a:p>
          </p:txBody>
        </p:sp>
      </p:grpSp>
      <p:sp>
        <p:nvSpPr>
          <p:cNvPr name="Freeform 26" id="26"/>
          <p:cNvSpPr/>
          <p:nvPr/>
        </p:nvSpPr>
        <p:spPr>
          <a:xfrm flipH="false" flipV="false" rot="0">
            <a:off x="1090934" y="7568542"/>
            <a:ext cx="832391" cy="846239"/>
          </a:xfrm>
          <a:custGeom>
            <a:avLst/>
            <a:gdLst/>
            <a:ahLst/>
            <a:cxnLst/>
            <a:rect r="r" b="b" t="t" l="l"/>
            <a:pathLst>
              <a:path h="846239" w="832391">
                <a:moveTo>
                  <a:pt x="0" y="0"/>
                </a:moveTo>
                <a:lnTo>
                  <a:pt x="832391" y="0"/>
                </a:lnTo>
                <a:lnTo>
                  <a:pt x="832391" y="846239"/>
                </a:lnTo>
                <a:lnTo>
                  <a:pt x="0" y="8462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7" id="27"/>
          <p:cNvSpPr/>
          <p:nvPr/>
        </p:nvSpPr>
        <p:spPr>
          <a:xfrm flipH="false" flipV="false" rot="0">
            <a:off x="9117167" y="1909033"/>
            <a:ext cx="3624008" cy="2181440"/>
          </a:xfrm>
          <a:custGeom>
            <a:avLst/>
            <a:gdLst/>
            <a:ahLst/>
            <a:cxnLst/>
            <a:rect r="r" b="b" t="t" l="l"/>
            <a:pathLst>
              <a:path h="2181440" w="3624008">
                <a:moveTo>
                  <a:pt x="0" y="0"/>
                </a:moveTo>
                <a:lnTo>
                  <a:pt x="3624008" y="0"/>
                </a:lnTo>
                <a:lnTo>
                  <a:pt x="3624008" y="2181440"/>
                </a:lnTo>
                <a:lnTo>
                  <a:pt x="0" y="2181440"/>
                </a:lnTo>
                <a:lnTo>
                  <a:pt x="0" y="0"/>
                </a:lnTo>
                <a:close/>
              </a:path>
            </a:pathLst>
          </a:custGeom>
          <a:blipFill>
            <a:blip r:embed="rId10"/>
            <a:stretch>
              <a:fillRect l="-1666" t="0" r="-1666" b="0"/>
            </a:stretch>
          </a:blipFill>
        </p:spPr>
      </p:sp>
      <p:sp>
        <p:nvSpPr>
          <p:cNvPr name="Freeform 28" id="28"/>
          <p:cNvSpPr/>
          <p:nvPr/>
        </p:nvSpPr>
        <p:spPr>
          <a:xfrm flipH="false" flipV="false" rot="0">
            <a:off x="9117167" y="4476957"/>
            <a:ext cx="3624008" cy="2050375"/>
          </a:xfrm>
          <a:custGeom>
            <a:avLst/>
            <a:gdLst/>
            <a:ahLst/>
            <a:cxnLst/>
            <a:rect r="r" b="b" t="t" l="l"/>
            <a:pathLst>
              <a:path h="2050375" w="3624008">
                <a:moveTo>
                  <a:pt x="0" y="0"/>
                </a:moveTo>
                <a:lnTo>
                  <a:pt x="3624008" y="0"/>
                </a:lnTo>
                <a:lnTo>
                  <a:pt x="3624008" y="2050376"/>
                </a:lnTo>
                <a:lnTo>
                  <a:pt x="0" y="2050376"/>
                </a:lnTo>
                <a:lnTo>
                  <a:pt x="0" y="0"/>
                </a:lnTo>
                <a:close/>
              </a:path>
            </a:pathLst>
          </a:custGeom>
          <a:blipFill>
            <a:blip r:embed="rId11"/>
            <a:stretch>
              <a:fillRect l="0" t="-15260" r="0" b="-15260"/>
            </a:stretch>
          </a:blipFill>
        </p:spPr>
      </p:sp>
      <p:sp>
        <p:nvSpPr>
          <p:cNvPr name="Freeform 29" id="29"/>
          <p:cNvSpPr/>
          <p:nvPr/>
        </p:nvSpPr>
        <p:spPr>
          <a:xfrm flipH="false" flipV="false" rot="0">
            <a:off x="9065864" y="6853418"/>
            <a:ext cx="3675311" cy="1450496"/>
          </a:xfrm>
          <a:custGeom>
            <a:avLst/>
            <a:gdLst/>
            <a:ahLst/>
            <a:cxnLst/>
            <a:rect r="r" b="b" t="t" l="l"/>
            <a:pathLst>
              <a:path h="1450496" w="3675311">
                <a:moveTo>
                  <a:pt x="0" y="0"/>
                </a:moveTo>
                <a:lnTo>
                  <a:pt x="3675311" y="0"/>
                </a:lnTo>
                <a:lnTo>
                  <a:pt x="3675311" y="1450496"/>
                </a:lnTo>
                <a:lnTo>
                  <a:pt x="0" y="1450496"/>
                </a:lnTo>
                <a:lnTo>
                  <a:pt x="0" y="0"/>
                </a:lnTo>
                <a:close/>
              </a:path>
            </a:pathLst>
          </a:custGeom>
          <a:blipFill>
            <a:blip r:embed="rId12"/>
            <a:stretch>
              <a:fillRect l="0" t="-4384" r="0" b="-26605"/>
            </a:stretch>
          </a:blipFill>
        </p:spPr>
      </p:sp>
      <p:sp>
        <p:nvSpPr>
          <p:cNvPr name="TextBox 30" id="30"/>
          <p:cNvSpPr txBox="true"/>
          <p:nvPr/>
        </p:nvSpPr>
        <p:spPr>
          <a:xfrm rot="0">
            <a:off x="2097456" y="709751"/>
            <a:ext cx="7416941" cy="613029"/>
          </a:xfrm>
          <a:prstGeom prst="rect">
            <a:avLst/>
          </a:prstGeom>
        </p:spPr>
        <p:txBody>
          <a:bodyPr anchor="t" rtlCol="false" tIns="0" lIns="0" bIns="0" rIns="0">
            <a:spAutoFit/>
          </a:bodyPr>
          <a:lstStyle/>
          <a:p>
            <a:pPr algn="l">
              <a:lnSpc>
                <a:spcPts val="4967"/>
              </a:lnSpc>
            </a:pPr>
            <a:r>
              <a:rPr lang="en-US" b="true" sz="3600" spc="352">
                <a:solidFill>
                  <a:srgbClr val="231F20"/>
                </a:solidFill>
                <a:latin typeface="Oswald Bold"/>
                <a:ea typeface="Oswald Bold"/>
                <a:cs typeface="Oswald Bold"/>
                <a:sym typeface="Oswald Bold"/>
              </a:rPr>
              <a:t>ELEKTRİK VE DONANIM BİRİMİ</a:t>
            </a:r>
          </a:p>
        </p:txBody>
      </p:sp>
      <p:sp>
        <p:nvSpPr>
          <p:cNvPr name="TextBox 31" id="31"/>
          <p:cNvSpPr txBox="true"/>
          <p:nvPr/>
        </p:nvSpPr>
        <p:spPr>
          <a:xfrm rot="0">
            <a:off x="2461887" y="2078649"/>
            <a:ext cx="5362058" cy="1001568"/>
          </a:xfrm>
          <a:prstGeom prst="rect">
            <a:avLst/>
          </a:prstGeom>
        </p:spPr>
        <p:txBody>
          <a:bodyPr anchor="t" rtlCol="false" tIns="0" lIns="0" bIns="0" rIns="0">
            <a:spAutoFit/>
          </a:bodyPr>
          <a:lstStyle/>
          <a:p>
            <a:pPr algn="l" marL="0" indent="0" lvl="0">
              <a:lnSpc>
                <a:spcPts val="1637"/>
              </a:lnSpc>
              <a:spcBef>
                <a:spcPct val="0"/>
              </a:spcBef>
            </a:pPr>
            <a:r>
              <a:rPr lang="en-US" sz="1186" spc="116">
                <a:solidFill>
                  <a:srgbClr val="231F20"/>
                </a:solidFill>
                <a:latin typeface="DM Sans"/>
                <a:ea typeface="DM Sans"/>
                <a:cs typeface="DM Sans"/>
                <a:sym typeface="DM Sans"/>
              </a:rPr>
              <a:t>Elektrik birimi, aracın genel montajı tamamlandıktan sonra tesisat için bir taslak oluşturur ve bu süreçte aracın yapısı ile müşteri taleplerini göz önünde bulundurur. Taslak, prototip araç üzerinde sürekli revize edilerek maliyet analizleri, müşteri talepleri ve performansa göre güncellenir.</a:t>
            </a:r>
          </a:p>
        </p:txBody>
      </p:sp>
      <p:sp>
        <p:nvSpPr>
          <p:cNvPr name="TextBox 32" id="32"/>
          <p:cNvSpPr txBox="true"/>
          <p:nvPr/>
        </p:nvSpPr>
        <p:spPr>
          <a:xfrm rot="0">
            <a:off x="2461887" y="3675415"/>
            <a:ext cx="5362058" cy="801543"/>
          </a:xfrm>
          <a:prstGeom prst="rect">
            <a:avLst/>
          </a:prstGeom>
        </p:spPr>
        <p:txBody>
          <a:bodyPr anchor="t" rtlCol="false" tIns="0" lIns="0" bIns="0" rIns="0">
            <a:spAutoFit/>
          </a:bodyPr>
          <a:lstStyle/>
          <a:p>
            <a:pPr algn="l" marL="0" indent="0" lvl="0">
              <a:lnSpc>
                <a:spcPts val="1637"/>
              </a:lnSpc>
              <a:spcBef>
                <a:spcPct val="0"/>
              </a:spcBef>
            </a:pPr>
            <a:r>
              <a:rPr lang="en-US" sz="1186" spc="116">
                <a:solidFill>
                  <a:srgbClr val="231F20"/>
                </a:solidFill>
                <a:latin typeface="DM Sans"/>
                <a:ea typeface="DM Sans"/>
                <a:cs typeface="DM Sans"/>
                <a:sym typeface="DM Sans"/>
              </a:rPr>
              <a:t>Kullanılacak malzemelerin datasheet’leri incelenir ve projeye uygun malzemeler seçilir. Ardından, bu malzemelerin montajı için 2D ve 3D şemalar hazırlanarak seçilen parçaların araca montajı gerçekleştirilir.</a:t>
            </a:r>
          </a:p>
        </p:txBody>
      </p:sp>
      <p:sp>
        <p:nvSpPr>
          <p:cNvPr name="TextBox 33" id="33"/>
          <p:cNvSpPr txBox="true"/>
          <p:nvPr/>
        </p:nvSpPr>
        <p:spPr>
          <a:xfrm rot="0">
            <a:off x="2359281" y="5449585"/>
            <a:ext cx="5464664" cy="1201593"/>
          </a:xfrm>
          <a:prstGeom prst="rect">
            <a:avLst/>
          </a:prstGeom>
        </p:spPr>
        <p:txBody>
          <a:bodyPr anchor="t" rtlCol="false" tIns="0" lIns="0" bIns="0" rIns="0">
            <a:spAutoFit/>
          </a:bodyPr>
          <a:lstStyle/>
          <a:p>
            <a:pPr algn="l" marL="0" indent="0" lvl="0">
              <a:lnSpc>
                <a:spcPts val="1637"/>
              </a:lnSpc>
              <a:spcBef>
                <a:spcPct val="0"/>
              </a:spcBef>
            </a:pPr>
            <a:r>
              <a:rPr lang="en-US" sz="1186" spc="116">
                <a:solidFill>
                  <a:srgbClr val="231F20"/>
                </a:solidFill>
                <a:latin typeface="DM Sans"/>
                <a:ea typeface="DM Sans"/>
                <a:cs typeface="DM Sans"/>
                <a:sym typeface="DM Sans"/>
              </a:rPr>
              <a:t>Yazılım ekibi, araçtaki haberleşmeyi sağlayan CAN hattı ile ilgilenen, bu CAN hattındaki verilerin telemetri sistemi ile takibini yapan, otobüslerdeki sorunlara uzaktan çözüm imkanı veren, ECU’ların, MUX’ların ve gösterge panelinin kurulumunu yapan, testlerini gerçekleştiren ve bu sistemlerde bir sorun olduğunda bu sorunları çözen 5 kişilik bir ekiptir</a:t>
            </a:r>
          </a:p>
        </p:txBody>
      </p:sp>
      <p:sp>
        <p:nvSpPr>
          <p:cNvPr name="TextBox 34" id="34"/>
          <p:cNvSpPr txBox="true"/>
          <p:nvPr/>
        </p:nvSpPr>
        <p:spPr>
          <a:xfrm rot="0">
            <a:off x="2359281" y="7116610"/>
            <a:ext cx="5630856" cy="1261028"/>
          </a:xfrm>
          <a:prstGeom prst="rect">
            <a:avLst/>
          </a:prstGeom>
        </p:spPr>
        <p:txBody>
          <a:bodyPr anchor="t" rtlCol="false" tIns="0" lIns="0" bIns="0" rIns="0">
            <a:spAutoFit/>
          </a:bodyPr>
          <a:lstStyle/>
          <a:p>
            <a:pPr algn="l" marL="0" indent="0" lvl="0">
              <a:lnSpc>
                <a:spcPts val="1499"/>
              </a:lnSpc>
              <a:spcBef>
                <a:spcPct val="0"/>
              </a:spcBef>
            </a:pPr>
            <a:r>
              <a:rPr lang="en-US" sz="1086" spc="106">
                <a:solidFill>
                  <a:srgbClr val="231F20"/>
                </a:solidFill>
                <a:latin typeface="DM Sans"/>
                <a:ea typeface="DM Sans"/>
                <a:cs typeface="DM Sans"/>
                <a:sym typeface="DM Sans"/>
              </a:rPr>
              <a:t>ECU’lar, modern araçlarda sensörlerden gelen verileri işleyerek aktüatörlere sinyal gönderen ve CAN hattı üzerinden haberleşen kontrol birimleridir. AKİA araçlarında TCM, TPMS, ACM, EBS gibi çeşitli ECU’lar bulunur ve bu birimler araç performansını optimize edip arıza teşhisini kolaylaştırır. MUX’lar ise sinyalleri CAN mesajlarına dönüştürerek iletişim hatlarını sadeleştirir. AKİA araçlarında 3-6 MUX bulunur ve ECU ile MUX testlerini yazılım ekibi gerçekleştirir.</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3603159" y="2430568"/>
            <a:ext cx="10612291" cy="4934715"/>
          </a:xfrm>
          <a:custGeom>
            <a:avLst/>
            <a:gdLst/>
            <a:ahLst/>
            <a:cxnLst/>
            <a:rect r="r" b="b" t="t" l="l"/>
            <a:pathLst>
              <a:path h="4934715" w="10612291">
                <a:moveTo>
                  <a:pt x="0" y="0"/>
                </a:moveTo>
                <a:lnTo>
                  <a:pt x="10612291" y="0"/>
                </a:lnTo>
                <a:lnTo>
                  <a:pt x="10612291" y="4934715"/>
                </a:lnTo>
                <a:lnTo>
                  <a:pt x="0" y="4934715"/>
                </a:lnTo>
                <a:lnTo>
                  <a:pt x="0" y="0"/>
                </a:lnTo>
                <a:close/>
              </a:path>
            </a:pathLst>
          </a:custGeom>
          <a:blipFill>
            <a:blip r:embed="rId5"/>
            <a:stretch>
              <a:fillRect l="0" t="0" r="0" b="0"/>
            </a:stretch>
          </a:blipFill>
        </p:spPr>
      </p:sp>
      <p:sp>
        <p:nvSpPr>
          <p:cNvPr name="TextBox 9" id="9"/>
          <p:cNvSpPr txBox="true"/>
          <p:nvPr/>
        </p:nvSpPr>
        <p:spPr>
          <a:xfrm rot="0">
            <a:off x="5912756" y="669707"/>
            <a:ext cx="5993096" cy="744745"/>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AWS IOT CORE</a:t>
            </a:r>
          </a:p>
        </p:txBody>
      </p:sp>
      <p:sp>
        <p:nvSpPr>
          <p:cNvPr name="TextBox 10" id="10"/>
          <p:cNvSpPr txBox="true"/>
          <p:nvPr/>
        </p:nvSpPr>
        <p:spPr>
          <a:xfrm rot="0">
            <a:off x="6855893" y="7612933"/>
            <a:ext cx="4106823" cy="35306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pen Sauce"/>
                <a:ea typeface="Open Sauce"/>
                <a:cs typeface="Open Sauce"/>
                <a:sym typeface="Open Sauce"/>
              </a:rPr>
              <a:t>Şekil B : Aws  IoT Core Sayfası</a:t>
            </a:r>
          </a:p>
        </p:txBody>
      </p:sp>
      <p:sp>
        <p:nvSpPr>
          <p:cNvPr name="TextBox 11" id="11"/>
          <p:cNvSpPr txBox="true"/>
          <p:nvPr/>
        </p:nvSpPr>
        <p:spPr>
          <a:xfrm rot="0">
            <a:off x="3603159" y="8348345"/>
            <a:ext cx="3086338" cy="1800860"/>
          </a:xfrm>
          <a:prstGeom prst="rect">
            <a:avLst/>
          </a:prstGeom>
        </p:spPr>
        <p:txBody>
          <a:bodyPr anchor="t" rtlCol="false" tIns="0" lIns="0" bIns="0" rIns="0">
            <a:spAutoFit/>
          </a:bodyPr>
          <a:lstStyle/>
          <a:p>
            <a:pPr algn="l">
              <a:lnSpc>
                <a:spcPts val="2859"/>
              </a:lnSpc>
            </a:pPr>
            <a:r>
              <a:rPr lang="en-US" sz="2199">
                <a:solidFill>
                  <a:srgbClr val="000000"/>
                </a:solidFill>
                <a:latin typeface="Open Sauce"/>
                <a:ea typeface="Open Sauce"/>
                <a:cs typeface="Open Sauce"/>
                <a:sym typeface="Open Sauce"/>
              </a:rPr>
              <a:t>1-Things</a:t>
            </a:r>
          </a:p>
          <a:p>
            <a:pPr algn="l">
              <a:lnSpc>
                <a:spcPts val="2859"/>
              </a:lnSpc>
            </a:pPr>
            <a:r>
              <a:rPr lang="en-US" sz="2199">
                <a:solidFill>
                  <a:srgbClr val="000000"/>
                </a:solidFill>
                <a:latin typeface="Open Sauce"/>
                <a:ea typeface="Open Sauce"/>
                <a:cs typeface="Open Sauce"/>
                <a:sym typeface="Open Sauce"/>
              </a:rPr>
              <a:t>2-Policies</a:t>
            </a:r>
          </a:p>
          <a:p>
            <a:pPr algn="l">
              <a:lnSpc>
                <a:spcPts val="2859"/>
              </a:lnSpc>
            </a:pPr>
            <a:r>
              <a:rPr lang="en-US" sz="2199">
                <a:solidFill>
                  <a:srgbClr val="000000"/>
                </a:solidFill>
                <a:latin typeface="Open Sauce"/>
                <a:ea typeface="Open Sauce"/>
                <a:cs typeface="Open Sauce"/>
                <a:sym typeface="Open Sauce"/>
              </a:rPr>
              <a:t>3-Connect One Device</a:t>
            </a:r>
          </a:p>
          <a:p>
            <a:pPr algn="l">
              <a:lnSpc>
                <a:spcPts val="2859"/>
              </a:lnSpc>
            </a:pPr>
            <a:r>
              <a:rPr lang="en-US" sz="2199">
                <a:solidFill>
                  <a:srgbClr val="000000"/>
                </a:solidFill>
                <a:latin typeface="Open Sauce"/>
                <a:ea typeface="Open Sauce"/>
                <a:cs typeface="Open Sauce"/>
                <a:sym typeface="Open Sauce"/>
              </a:rPr>
              <a:t>4-MQTT test client</a:t>
            </a:r>
          </a:p>
          <a:p>
            <a:pPr algn="l">
              <a:lnSpc>
                <a:spcPts val="2859"/>
              </a:lnSpc>
            </a:pPr>
            <a:r>
              <a:rPr lang="en-US" sz="2199">
                <a:solidFill>
                  <a:srgbClr val="000000"/>
                </a:solidFill>
                <a:latin typeface="Open Sauce"/>
                <a:ea typeface="Open Sauce"/>
                <a:cs typeface="Open Sauce"/>
                <a:sym typeface="Open Sauce"/>
              </a:rPr>
              <a:t>5-Rules</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856811" y="7849231"/>
            <a:ext cx="10201113" cy="794403"/>
          </a:xfrm>
          <a:custGeom>
            <a:avLst/>
            <a:gdLst/>
            <a:ahLst/>
            <a:cxnLst/>
            <a:rect r="r" b="b" t="t" l="l"/>
            <a:pathLst>
              <a:path h="794403" w="10201113">
                <a:moveTo>
                  <a:pt x="0" y="0"/>
                </a:moveTo>
                <a:lnTo>
                  <a:pt x="10201113" y="0"/>
                </a:lnTo>
                <a:lnTo>
                  <a:pt x="10201113" y="794403"/>
                </a:lnTo>
                <a:lnTo>
                  <a:pt x="0" y="794403"/>
                </a:lnTo>
                <a:lnTo>
                  <a:pt x="0" y="0"/>
                </a:lnTo>
                <a:close/>
              </a:path>
            </a:pathLst>
          </a:custGeom>
          <a:blipFill>
            <a:blip r:embed="rId5"/>
            <a:stretch>
              <a:fillRect l="0" t="-1992" r="0" b="-1992"/>
            </a:stretch>
          </a:blipFill>
        </p:spPr>
      </p:sp>
      <p:sp>
        <p:nvSpPr>
          <p:cNvPr name="Freeform 9" id="9"/>
          <p:cNvSpPr/>
          <p:nvPr/>
        </p:nvSpPr>
        <p:spPr>
          <a:xfrm flipH="false" flipV="false" rot="0">
            <a:off x="856811" y="2373919"/>
            <a:ext cx="7527920" cy="1710236"/>
          </a:xfrm>
          <a:custGeom>
            <a:avLst/>
            <a:gdLst/>
            <a:ahLst/>
            <a:cxnLst/>
            <a:rect r="r" b="b" t="t" l="l"/>
            <a:pathLst>
              <a:path h="1710236" w="7527920">
                <a:moveTo>
                  <a:pt x="0" y="0"/>
                </a:moveTo>
                <a:lnTo>
                  <a:pt x="7527920" y="0"/>
                </a:lnTo>
                <a:lnTo>
                  <a:pt x="7527920" y="1710236"/>
                </a:lnTo>
                <a:lnTo>
                  <a:pt x="0" y="1710236"/>
                </a:lnTo>
                <a:lnTo>
                  <a:pt x="0" y="0"/>
                </a:lnTo>
                <a:close/>
              </a:path>
            </a:pathLst>
          </a:custGeom>
          <a:blipFill>
            <a:blip r:embed="rId6"/>
            <a:stretch>
              <a:fillRect l="0" t="0" r="0" b="0"/>
            </a:stretch>
          </a:blipFill>
        </p:spPr>
      </p:sp>
      <p:sp>
        <p:nvSpPr>
          <p:cNvPr name="Freeform 10" id="10"/>
          <p:cNvSpPr/>
          <p:nvPr/>
        </p:nvSpPr>
        <p:spPr>
          <a:xfrm flipH="false" flipV="false" rot="0">
            <a:off x="856811" y="4985355"/>
            <a:ext cx="7527920" cy="1539266"/>
          </a:xfrm>
          <a:custGeom>
            <a:avLst/>
            <a:gdLst/>
            <a:ahLst/>
            <a:cxnLst/>
            <a:rect r="r" b="b" t="t" l="l"/>
            <a:pathLst>
              <a:path h="1539266" w="7527920">
                <a:moveTo>
                  <a:pt x="0" y="0"/>
                </a:moveTo>
                <a:lnTo>
                  <a:pt x="7527920" y="0"/>
                </a:lnTo>
                <a:lnTo>
                  <a:pt x="7527920" y="1539266"/>
                </a:lnTo>
                <a:lnTo>
                  <a:pt x="0" y="1539266"/>
                </a:lnTo>
                <a:lnTo>
                  <a:pt x="0" y="0"/>
                </a:lnTo>
                <a:close/>
              </a:path>
            </a:pathLst>
          </a:custGeom>
          <a:blipFill>
            <a:blip r:embed="rId7"/>
            <a:stretch>
              <a:fillRect l="0" t="-6201" r="0" b="-6201"/>
            </a:stretch>
          </a:blipFill>
        </p:spPr>
      </p:sp>
      <p:sp>
        <p:nvSpPr>
          <p:cNvPr name="Freeform 11" id="11"/>
          <p:cNvSpPr/>
          <p:nvPr/>
        </p:nvSpPr>
        <p:spPr>
          <a:xfrm flipH="false" flipV="false" rot="0">
            <a:off x="9556738" y="2752521"/>
            <a:ext cx="3066937" cy="3758405"/>
          </a:xfrm>
          <a:custGeom>
            <a:avLst/>
            <a:gdLst/>
            <a:ahLst/>
            <a:cxnLst/>
            <a:rect r="r" b="b" t="t" l="l"/>
            <a:pathLst>
              <a:path h="3758405" w="3066937">
                <a:moveTo>
                  <a:pt x="0" y="0"/>
                </a:moveTo>
                <a:lnTo>
                  <a:pt x="3066937" y="0"/>
                </a:lnTo>
                <a:lnTo>
                  <a:pt x="3066937" y="3758405"/>
                </a:lnTo>
                <a:lnTo>
                  <a:pt x="0" y="3758405"/>
                </a:lnTo>
                <a:lnTo>
                  <a:pt x="0" y="0"/>
                </a:lnTo>
                <a:close/>
              </a:path>
            </a:pathLst>
          </a:custGeom>
          <a:blipFill>
            <a:blip r:embed="rId8"/>
            <a:stretch>
              <a:fillRect l="0" t="-707" r="0" b="-707"/>
            </a:stretch>
          </a:blipFill>
        </p:spPr>
      </p:sp>
      <p:sp>
        <p:nvSpPr>
          <p:cNvPr name="TextBox 12" id="12"/>
          <p:cNvSpPr txBox="true"/>
          <p:nvPr/>
        </p:nvSpPr>
        <p:spPr>
          <a:xfrm rot="0">
            <a:off x="5912756" y="669707"/>
            <a:ext cx="5993096" cy="744745"/>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AWS IOT CORE</a:t>
            </a:r>
          </a:p>
        </p:txBody>
      </p:sp>
      <p:sp>
        <p:nvSpPr>
          <p:cNvPr name="TextBox 13" id="13"/>
          <p:cNvSpPr txBox="true"/>
          <p:nvPr/>
        </p:nvSpPr>
        <p:spPr>
          <a:xfrm rot="0">
            <a:off x="856811" y="4278664"/>
            <a:ext cx="4440317" cy="35306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pen Sauce"/>
                <a:ea typeface="Open Sauce"/>
                <a:cs typeface="Open Sauce"/>
                <a:sym typeface="Open Sauce"/>
              </a:rPr>
              <a:t>Şekil B : Things oluşturma ekranı </a:t>
            </a:r>
          </a:p>
        </p:txBody>
      </p:sp>
      <p:sp>
        <p:nvSpPr>
          <p:cNvPr name="TextBox 14" id="14"/>
          <p:cNvSpPr txBox="true"/>
          <p:nvPr/>
        </p:nvSpPr>
        <p:spPr>
          <a:xfrm rot="0">
            <a:off x="872905" y="6772271"/>
            <a:ext cx="4683085" cy="35306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pen Sauce"/>
                <a:ea typeface="Open Sauce"/>
                <a:cs typeface="Open Sauce"/>
                <a:sym typeface="Open Sauce"/>
              </a:rPr>
              <a:t>Şekil B : Policies oluşturma ekranı  </a:t>
            </a:r>
          </a:p>
        </p:txBody>
      </p:sp>
      <p:sp>
        <p:nvSpPr>
          <p:cNvPr name="TextBox 15" id="15"/>
          <p:cNvSpPr txBox="true"/>
          <p:nvPr/>
        </p:nvSpPr>
        <p:spPr>
          <a:xfrm rot="0">
            <a:off x="872905" y="8891270"/>
            <a:ext cx="4589859" cy="715010"/>
          </a:xfrm>
          <a:prstGeom prst="rect">
            <a:avLst/>
          </a:prstGeom>
        </p:spPr>
        <p:txBody>
          <a:bodyPr anchor="t" rtlCol="false" tIns="0" lIns="0" bIns="0" rIns="0">
            <a:spAutoFit/>
          </a:bodyPr>
          <a:lstStyle/>
          <a:p>
            <a:pPr algn="ctr">
              <a:lnSpc>
                <a:spcPts val="2859"/>
              </a:lnSpc>
            </a:pPr>
            <a:r>
              <a:rPr lang="en-US" sz="2199">
                <a:solidFill>
                  <a:srgbClr val="000000"/>
                </a:solidFill>
                <a:latin typeface="Open Sauce"/>
                <a:ea typeface="Open Sauce"/>
                <a:cs typeface="Open Sauce"/>
                <a:sym typeface="Open Sauce"/>
              </a:rPr>
              <a:t>Şekil B :  AWS IoT Endpoint adresi</a:t>
            </a:r>
          </a:p>
          <a:p>
            <a:pPr algn="ctr">
              <a:lnSpc>
                <a:spcPts val="2859"/>
              </a:lnSpc>
              <a:spcBef>
                <a:spcPct val="0"/>
              </a:spcBef>
            </a:pPr>
          </a:p>
        </p:txBody>
      </p:sp>
      <p:sp>
        <p:nvSpPr>
          <p:cNvPr name="TextBox 16" id="16"/>
          <p:cNvSpPr txBox="true"/>
          <p:nvPr/>
        </p:nvSpPr>
        <p:spPr>
          <a:xfrm rot="0">
            <a:off x="9556738" y="6605266"/>
            <a:ext cx="3218259" cy="35306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pen Sauce"/>
                <a:ea typeface="Open Sauce"/>
                <a:cs typeface="Open Sauce"/>
                <a:sym typeface="Open Sauce"/>
              </a:rPr>
              <a:t>Şekil B : Policies  örneği</a:t>
            </a:r>
          </a:p>
        </p:txBody>
      </p:sp>
      <p:sp>
        <p:nvSpPr>
          <p:cNvPr name="TextBox 17" id="17"/>
          <p:cNvSpPr txBox="true"/>
          <p:nvPr/>
        </p:nvSpPr>
        <p:spPr>
          <a:xfrm rot="0">
            <a:off x="13008568" y="7517452"/>
            <a:ext cx="3296364" cy="1438910"/>
          </a:xfrm>
          <a:prstGeom prst="rect">
            <a:avLst/>
          </a:prstGeom>
        </p:spPr>
        <p:txBody>
          <a:bodyPr anchor="t" rtlCol="false" tIns="0" lIns="0" bIns="0" rIns="0">
            <a:spAutoFit/>
          </a:bodyPr>
          <a:lstStyle/>
          <a:p>
            <a:pPr algn="l">
              <a:lnSpc>
                <a:spcPts val="2859"/>
              </a:lnSpc>
            </a:pPr>
            <a:r>
              <a:rPr lang="en-US" sz="2199">
                <a:solidFill>
                  <a:srgbClr val="000000"/>
                </a:solidFill>
                <a:latin typeface="Open Sauce"/>
                <a:ea typeface="Open Sauce"/>
                <a:cs typeface="Open Sauce"/>
                <a:sym typeface="Open Sauce"/>
              </a:rPr>
              <a:t>1-Things  oluşturulur.</a:t>
            </a:r>
          </a:p>
          <a:p>
            <a:pPr algn="l">
              <a:lnSpc>
                <a:spcPts val="2859"/>
              </a:lnSpc>
            </a:pPr>
            <a:r>
              <a:rPr lang="en-US" sz="2199">
                <a:solidFill>
                  <a:srgbClr val="000000"/>
                </a:solidFill>
                <a:latin typeface="Open Sauce"/>
                <a:ea typeface="Open Sauce"/>
                <a:cs typeface="Open Sauce"/>
                <a:sym typeface="Open Sauce"/>
              </a:rPr>
              <a:t>2-Policies oluşturulur.</a:t>
            </a:r>
          </a:p>
          <a:p>
            <a:pPr algn="l">
              <a:lnSpc>
                <a:spcPts val="2859"/>
              </a:lnSpc>
            </a:pPr>
            <a:r>
              <a:rPr lang="en-US" sz="2199">
                <a:solidFill>
                  <a:srgbClr val="000000"/>
                </a:solidFill>
                <a:latin typeface="Open Sauce"/>
                <a:ea typeface="Open Sauce"/>
                <a:cs typeface="Open Sauce"/>
                <a:sym typeface="Open Sauce"/>
              </a:rPr>
              <a:t>3-Sertifikalar alınır.</a:t>
            </a:r>
          </a:p>
          <a:p>
            <a:pPr algn="l">
              <a:lnSpc>
                <a:spcPts val="2859"/>
              </a:lnSpc>
              <a:spcBef>
                <a:spcPct val="0"/>
              </a:spcBef>
            </a:pPr>
            <a:r>
              <a:rPr lang="en-US" sz="2199">
                <a:solidFill>
                  <a:srgbClr val="000000"/>
                </a:solidFill>
                <a:latin typeface="Open Sauce"/>
                <a:ea typeface="Open Sauce"/>
                <a:cs typeface="Open Sauce"/>
                <a:sym typeface="Open Sauce"/>
              </a:rPr>
              <a:t>3-Endpoint noktası alınır.</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503597" y="2450537"/>
            <a:ext cx="4723698" cy="4899227"/>
          </a:xfrm>
          <a:custGeom>
            <a:avLst/>
            <a:gdLst/>
            <a:ahLst/>
            <a:cxnLst/>
            <a:rect r="r" b="b" t="t" l="l"/>
            <a:pathLst>
              <a:path h="4899227" w="4723698">
                <a:moveTo>
                  <a:pt x="0" y="0"/>
                </a:moveTo>
                <a:lnTo>
                  <a:pt x="4723698" y="0"/>
                </a:lnTo>
                <a:lnTo>
                  <a:pt x="4723698" y="4899227"/>
                </a:lnTo>
                <a:lnTo>
                  <a:pt x="0" y="4899227"/>
                </a:lnTo>
                <a:lnTo>
                  <a:pt x="0" y="0"/>
                </a:lnTo>
                <a:close/>
              </a:path>
            </a:pathLst>
          </a:custGeom>
          <a:blipFill>
            <a:blip r:embed="rId5"/>
            <a:stretch>
              <a:fillRect l="-342" t="0" r="-342" b="0"/>
            </a:stretch>
          </a:blipFill>
        </p:spPr>
      </p:sp>
      <p:sp>
        <p:nvSpPr>
          <p:cNvPr name="Freeform 9" id="9"/>
          <p:cNvSpPr/>
          <p:nvPr/>
        </p:nvSpPr>
        <p:spPr>
          <a:xfrm flipH="false" flipV="false" rot="0">
            <a:off x="6313682" y="2450537"/>
            <a:ext cx="10579126" cy="1512268"/>
          </a:xfrm>
          <a:custGeom>
            <a:avLst/>
            <a:gdLst/>
            <a:ahLst/>
            <a:cxnLst/>
            <a:rect r="r" b="b" t="t" l="l"/>
            <a:pathLst>
              <a:path h="1512268" w="10579126">
                <a:moveTo>
                  <a:pt x="0" y="0"/>
                </a:moveTo>
                <a:lnTo>
                  <a:pt x="10579126" y="0"/>
                </a:lnTo>
                <a:lnTo>
                  <a:pt x="10579126" y="1512268"/>
                </a:lnTo>
                <a:lnTo>
                  <a:pt x="0" y="1512268"/>
                </a:lnTo>
                <a:lnTo>
                  <a:pt x="0" y="0"/>
                </a:lnTo>
                <a:close/>
              </a:path>
            </a:pathLst>
          </a:custGeom>
          <a:blipFill>
            <a:blip r:embed="rId6"/>
            <a:stretch>
              <a:fillRect l="0" t="0" r="0" b="0"/>
            </a:stretch>
          </a:blipFill>
        </p:spPr>
      </p:sp>
      <p:sp>
        <p:nvSpPr>
          <p:cNvPr name="Freeform 10" id="10"/>
          <p:cNvSpPr/>
          <p:nvPr/>
        </p:nvSpPr>
        <p:spPr>
          <a:xfrm flipH="false" flipV="false" rot="0">
            <a:off x="6313682" y="3962805"/>
            <a:ext cx="10579126" cy="4160942"/>
          </a:xfrm>
          <a:custGeom>
            <a:avLst/>
            <a:gdLst/>
            <a:ahLst/>
            <a:cxnLst/>
            <a:rect r="r" b="b" t="t" l="l"/>
            <a:pathLst>
              <a:path h="4160942" w="10579126">
                <a:moveTo>
                  <a:pt x="0" y="0"/>
                </a:moveTo>
                <a:lnTo>
                  <a:pt x="10579126" y="0"/>
                </a:lnTo>
                <a:lnTo>
                  <a:pt x="10579126" y="4160942"/>
                </a:lnTo>
                <a:lnTo>
                  <a:pt x="0" y="4160942"/>
                </a:lnTo>
                <a:lnTo>
                  <a:pt x="0" y="0"/>
                </a:lnTo>
                <a:close/>
              </a:path>
            </a:pathLst>
          </a:custGeom>
          <a:blipFill>
            <a:blip r:embed="rId7"/>
            <a:stretch>
              <a:fillRect l="0" t="0" r="0" b="0"/>
            </a:stretch>
          </a:blipFill>
        </p:spPr>
      </p:sp>
      <p:sp>
        <p:nvSpPr>
          <p:cNvPr name="TextBox 11" id="11"/>
          <p:cNvSpPr txBox="true"/>
          <p:nvPr/>
        </p:nvSpPr>
        <p:spPr>
          <a:xfrm rot="0">
            <a:off x="5912756" y="669707"/>
            <a:ext cx="5993096" cy="744745"/>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AWS IOT CORE</a:t>
            </a:r>
          </a:p>
        </p:txBody>
      </p:sp>
      <p:sp>
        <p:nvSpPr>
          <p:cNvPr name="TextBox 12" id="12"/>
          <p:cNvSpPr txBox="true"/>
          <p:nvPr/>
        </p:nvSpPr>
        <p:spPr>
          <a:xfrm rot="0">
            <a:off x="1549336" y="7616464"/>
            <a:ext cx="2766060" cy="715010"/>
          </a:xfrm>
          <a:prstGeom prst="rect">
            <a:avLst/>
          </a:prstGeom>
        </p:spPr>
        <p:txBody>
          <a:bodyPr anchor="t" rtlCol="false" tIns="0" lIns="0" bIns="0" rIns="0">
            <a:spAutoFit/>
          </a:bodyPr>
          <a:lstStyle/>
          <a:p>
            <a:pPr algn="ctr">
              <a:lnSpc>
                <a:spcPts val="2859"/>
              </a:lnSpc>
            </a:pPr>
            <a:r>
              <a:rPr lang="en-US" sz="2199">
                <a:solidFill>
                  <a:srgbClr val="000000"/>
                </a:solidFill>
                <a:latin typeface="Open Sauce"/>
                <a:ea typeface="Open Sauce"/>
                <a:cs typeface="Open Sauce"/>
                <a:sym typeface="Open Sauce"/>
              </a:rPr>
              <a:t>Şekil B :  Sertifakalar</a:t>
            </a:r>
          </a:p>
          <a:p>
            <a:pPr algn="ctr">
              <a:lnSpc>
                <a:spcPts val="2859"/>
              </a:lnSpc>
              <a:spcBef>
                <a:spcPct val="0"/>
              </a:spcBef>
            </a:pPr>
          </a:p>
        </p:txBody>
      </p:sp>
      <p:sp>
        <p:nvSpPr>
          <p:cNvPr name="TextBox 13" id="13"/>
          <p:cNvSpPr txBox="true"/>
          <p:nvPr/>
        </p:nvSpPr>
        <p:spPr>
          <a:xfrm rot="0">
            <a:off x="8435939" y="8312424"/>
            <a:ext cx="4518065" cy="715010"/>
          </a:xfrm>
          <a:prstGeom prst="rect">
            <a:avLst/>
          </a:prstGeom>
        </p:spPr>
        <p:txBody>
          <a:bodyPr anchor="t" rtlCol="false" tIns="0" lIns="0" bIns="0" rIns="0">
            <a:spAutoFit/>
          </a:bodyPr>
          <a:lstStyle/>
          <a:p>
            <a:pPr algn="ctr">
              <a:lnSpc>
                <a:spcPts val="2859"/>
              </a:lnSpc>
            </a:pPr>
            <a:r>
              <a:rPr lang="en-US" sz="2199">
                <a:solidFill>
                  <a:srgbClr val="000000"/>
                </a:solidFill>
                <a:latin typeface="Open Sauce"/>
                <a:ea typeface="Open Sauce"/>
                <a:cs typeface="Open Sauce"/>
                <a:sym typeface="Open Sauce"/>
              </a:rPr>
              <a:t>Şekil B :  MQTT test client sayfası</a:t>
            </a:r>
          </a:p>
          <a:p>
            <a:pPr algn="ctr">
              <a:lnSpc>
                <a:spcPts val="2859"/>
              </a:lnSpc>
              <a:spcBef>
                <a:spcPct val="0"/>
              </a:spcBef>
            </a:pPr>
          </a:p>
        </p:txBody>
      </p:sp>
      <p:sp>
        <p:nvSpPr>
          <p:cNvPr name="TextBox 14" id="14"/>
          <p:cNvSpPr txBox="true"/>
          <p:nvPr/>
        </p:nvSpPr>
        <p:spPr>
          <a:xfrm rot="0">
            <a:off x="503597" y="8479429"/>
            <a:ext cx="3884414" cy="1076960"/>
          </a:xfrm>
          <a:prstGeom prst="rect">
            <a:avLst/>
          </a:prstGeom>
        </p:spPr>
        <p:txBody>
          <a:bodyPr anchor="t" rtlCol="false" tIns="0" lIns="0" bIns="0" rIns="0">
            <a:spAutoFit/>
          </a:bodyPr>
          <a:lstStyle/>
          <a:p>
            <a:pPr algn="l">
              <a:lnSpc>
                <a:spcPts val="2859"/>
              </a:lnSpc>
            </a:pPr>
            <a:r>
              <a:rPr lang="en-US" sz="2199">
                <a:solidFill>
                  <a:srgbClr val="000000"/>
                </a:solidFill>
                <a:latin typeface="Open Sauce"/>
                <a:ea typeface="Open Sauce"/>
                <a:cs typeface="Open Sauce"/>
                <a:sym typeface="Open Sauce"/>
              </a:rPr>
              <a:t>1-Amazon Root CA sertifikası</a:t>
            </a:r>
          </a:p>
          <a:p>
            <a:pPr algn="l">
              <a:lnSpc>
                <a:spcPts val="2859"/>
              </a:lnSpc>
            </a:pPr>
            <a:r>
              <a:rPr lang="en-US" sz="2199">
                <a:solidFill>
                  <a:srgbClr val="000000"/>
                </a:solidFill>
                <a:latin typeface="Open Sauce"/>
                <a:ea typeface="Open Sauce"/>
                <a:cs typeface="Open Sauce"/>
                <a:sym typeface="Open Sauce"/>
              </a:rPr>
              <a:t>2- Cihaz sertifikası </a:t>
            </a:r>
          </a:p>
          <a:p>
            <a:pPr algn="l">
              <a:lnSpc>
                <a:spcPts val="2859"/>
              </a:lnSpc>
              <a:spcBef>
                <a:spcPct val="0"/>
              </a:spcBef>
            </a:pPr>
            <a:r>
              <a:rPr lang="en-US" sz="2199">
                <a:solidFill>
                  <a:srgbClr val="000000"/>
                </a:solidFill>
                <a:latin typeface="Open Sauce"/>
                <a:ea typeface="Open Sauce"/>
                <a:cs typeface="Open Sauce"/>
                <a:sym typeface="Open Sauce"/>
              </a:rPr>
              <a:t>3- Özel Anahtar</a:t>
            </a:r>
          </a:p>
        </p:txBody>
      </p:sp>
      <p:sp>
        <p:nvSpPr>
          <p:cNvPr name="TextBox 15" id="15"/>
          <p:cNvSpPr txBox="true"/>
          <p:nvPr/>
        </p:nvSpPr>
        <p:spPr>
          <a:xfrm rot="0">
            <a:off x="6313682" y="9008384"/>
            <a:ext cx="11319867" cy="715010"/>
          </a:xfrm>
          <a:prstGeom prst="rect">
            <a:avLst/>
          </a:prstGeom>
        </p:spPr>
        <p:txBody>
          <a:bodyPr anchor="t" rtlCol="false" tIns="0" lIns="0" bIns="0" rIns="0">
            <a:spAutoFit/>
          </a:bodyPr>
          <a:lstStyle/>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your topic  üzerinden anlık görselleştirme için gelen mesajlar görüntülenir.</a:t>
            </a: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can topic üzerinden geriye dönük görselleştirme için gelen mesajlar görüntülenir</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073843" y="2561790"/>
            <a:ext cx="8070157" cy="1761612"/>
          </a:xfrm>
          <a:custGeom>
            <a:avLst/>
            <a:gdLst/>
            <a:ahLst/>
            <a:cxnLst/>
            <a:rect r="r" b="b" t="t" l="l"/>
            <a:pathLst>
              <a:path h="1761612" w="8070157">
                <a:moveTo>
                  <a:pt x="0" y="0"/>
                </a:moveTo>
                <a:lnTo>
                  <a:pt x="8070157" y="0"/>
                </a:lnTo>
                <a:lnTo>
                  <a:pt x="8070157" y="1761612"/>
                </a:lnTo>
                <a:lnTo>
                  <a:pt x="0" y="1761612"/>
                </a:lnTo>
                <a:lnTo>
                  <a:pt x="0" y="0"/>
                </a:lnTo>
                <a:close/>
              </a:path>
            </a:pathLst>
          </a:custGeom>
          <a:blipFill>
            <a:blip r:embed="rId5"/>
            <a:stretch>
              <a:fillRect l="0" t="0" r="0" b="0"/>
            </a:stretch>
          </a:blipFill>
        </p:spPr>
      </p:sp>
      <p:sp>
        <p:nvSpPr>
          <p:cNvPr name="Freeform 9" id="9"/>
          <p:cNvSpPr/>
          <p:nvPr/>
        </p:nvSpPr>
        <p:spPr>
          <a:xfrm flipH="false" flipV="false" rot="0">
            <a:off x="1073843" y="5143500"/>
            <a:ext cx="3642349" cy="3140916"/>
          </a:xfrm>
          <a:custGeom>
            <a:avLst/>
            <a:gdLst/>
            <a:ahLst/>
            <a:cxnLst/>
            <a:rect r="r" b="b" t="t" l="l"/>
            <a:pathLst>
              <a:path h="3140916" w="3642349">
                <a:moveTo>
                  <a:pt x="0" y="0"/>
                </a:moveTo>
                <a:lnTo>
                  <a:pt x="3642349" y="0"/>
                </a:lnTo>
                <a:lnTo>
                  <a:pt x="3642349" y="3140916"/>
                </a:lnTo>
                <a:lnTo>
                  <a:pt x="0" y="3140916"/>
                </a:lnTo>
                <a:lnTo>
                  <a:pt x="0" y="0"/>
                </a:lnTo>
                <a:close/>
              </a:path>
            </a:pathLst>
          </a:custGeom>
          <a:blipFill>
            <a:blip r:embed="rId6"/>
            <a:stretch>
              <a:fillRect l="0" t="0" r="-8005" b="0"/>
            </a:stretch>
          </a:blipFill>
        </p:spPr>
      </p:sp>
      <p:sp>
        <p:nvSpPr>
          <p:cNvPr name="Freeform 10" id="10"/>
          <p:cNvSpPr/>
          <p:nvPr/>
        </p:nvSpPr>
        <p:spPr>
          <a:xfrm flipH="false" flipV="false" rot="0">
            <a:off x="5108921" y="5143500"/>
            <a:ext cx="5254995" cy="3140916"/>
          </a:xfrm>
          <a:custGeom>
            <a:avLst/>
            <a:gdLst/>
            <a:ahLst/>
            <a:cxnLst/>
            <a:rect r="r" b="b" t="t" l="l"/>
            <a:pathLst>
              <a:path h="3140916" w="5254995">
                <a:moveTo>
                  <a:pt x="0" y="0"/>
                </a:moveTo>
                <a:lnTo>
                  <a:pt x="5254995" y="0"/>
                </a:lnTo>
                <a:lnTo>
                  <a:pt x="5254995" y="3140916"/>
                </a:lnTo>
                <a:lnTo>
                  <a:pt x="0" y="3140916"/>
                </a:lnTo>
                <a:lnTo>
                  <a:pt x="0" y="0"/>
                </a:lnTo>
                <a:close/>
              </a:path>
            </a:pathLst>
          </a:custGeom>
          <a:blipFill>
            <a:blip r:embed="rId7"/>
            <a:stretch>
              <a:fillRect l="0" t="0" r="0" b="0"/>
            </a:stretch>
          </a:blipFill>
        </p:spPr>
      </p:sp>
      <p:sp>
        <p:nvSpPr>
          <p:cNvPr name="TextBox 11" id="11"/>
          <p:cNvSpPr txBox="true"/>
          <p:nvPr/>
        </p:nvSpPr>
        <p:spPr>
          <a:xfrm rot="0">
            <a:off x="5912756" y="669707"/>
            <a:ext cx="5993096" cy="744745"/>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AWS IOT CORE</a:t>
            </a:r>
          </a:p>
        </p:txBody>
      </p:sp>
      <p:sp>
        <p:nvSpPr>
          <p:cNvPr name="TextBox 12" id="12"/>
          <p:cNvSpPr txBox="true"/>
          <p:nvPr/>
        </p:nvSpPr>
        <p:spPr>
          <a:xfrm rot="0">
            <a:off x="1073843" y="4304352"/>
            <a:ext cx="4298513" cy="715010"/>
          </a:xfrm>
          <a:prstGeom prst="rect">
            <a:avLst/>
          </a:prstGeom>
        </p:spPr>
        <p:txBody>
          <a:bodyPr anchor="t" rtlCol="false" tIns="0" lIns="0" bIns="0" rIns="0">
            <a:spAutoFit/>
          </a:bodyPr>
          <a:lstStyle/>
          <a:p>
            <a:pPr algn="ctr">
              <a:lnSpc>
                <a:spcPts val="2859"/>
              </a:lnSpc>
            </a:pPr>
            <a:r>
              <a:rPr lang="en-US" sz="2199">
                <a:solidFill>
                  <a:srgbClr val="000000"/>
                </a:solidFill>
                <a:latin typeface="Open Sauce"/>
                <a:ea typeface="Open Sauce"/>
                <a:cs typeface="Open Sauce"/>
                <a:sym typeface="Open Sauce"/>
              </a:rPr>
              <a:t>Şekil B :  Rules oluşturma ekranı</a:t>
            </a:r>
          </a:p>
          <a:p>
            <a:pPr algn="ctr">
              <a:lnSpc>
                <a:spcPts val="2859"/>
              </a:lnSpc>
              <a:spcBef>
                <a:spcPct val="0"/>
              </a:spcBef>
            </a:pPr>
          </a:p>
        </p:txBody>
      </p:sp>
      <p:sp>
        <p:nvSpPr>
          <p:cNvPr name="TextBox 13" id="13"/>
          <p:cNvSpPr txBox="true"/>
          <p:nvPr/>
        </p:nvSpPr>
        <p:spPr>
          <a:xfrm rot="0">
            <a:off x="1073843" y="8665416"/>
            <a:ext cx="2953703" cy="35306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pen Sauce"/>
                <a:ea typeface="Open Sauce"/>
                <a:cs typeface="Open Sauce"/>
                <a:sym typeface="Open Sauce"/>
              </a:rPr>
              <a:t>Şekil B :  SQL sorgusu</a:t>
            </a:r>
          </a:p>
        </p:txBody>
      </p:sp>
      <p:sp>
        <p:nvSpPr>
          <p:cNvPr name="TextBox 14" id="14"/>
          <p:cNvSpPr txBox="true"/>
          <p:nvPr/>
        </p:nvSpPr>
        <p:spPr>
          <a:xfrm rot="0">
            <a:off x="5108921" y="8665416"/>
            <a:ext cx="5174814" cy="35306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pen Sauce"/>
                <a:ea typeface="Open Sauce"/>
                <a:cs typeface="Open Sauce"/>
                <a:sym typeface="Open Sauce"/>
              </a:rPr>
              <a:t>Şekil C :  Aws IoT ile lambda bağlantısı</a:t>
            </a:r>
          </a:p>
        </p:txBody>
      </p:sp>
      <p:sp>
        <p:nvSpPr>
          <p:cNvPr name="TextBox 15" id="15"/>
          <p:cNvSpPr txBox="true"/>
          <p:nvPr/>
        </p:nvSpPr>
        <p:spPr>
          <a:xfrm rot="0">
            <a:off x="10746058" y="3232472"/>
            <a:ext cx="7114580" cy="1438910"/>
          </a:xfrm>
          <a:prstGeom prst="rect">
            <a:avLst/>
          </a:prstGeom>
        </p:spPr>
        <p:txBody>
          <a:bodyPr anchor="t" rtlCol="false" tIns="0" lIns="0" bIns="0" rIns="0">
            <a:spAutoFit/>
          </a:bodyPr>
          <a:lstStyle/>
          <a:p>
            <a:pPr algn="l">
              <a:lnSpc>
                <a:spcPts val="2859"/>
              </a:lnSpc>
            </a:pPr>
            <a:r>
              <a:rPr lang="en-US" sz="2199">
                <a:solidFill>
                  <a:srgbClr val="000000"/>
                </a:solidFill>
                <a:latin typeface="Open Sauce"/>
                <a:ea typeface="Open Sauce"/>
                <a:cs typeface="Open Sauce"/>
                <a:sym typeface="Open Sauce"/>
              </a:rPr>
              <a:t>1-Rules oluşturmak  Aws  IoT’ye gelen mesajların</a:t>
            </a:r>
          </a:p>
          <a:p>
            <a:pPr algn="l">
              <a:lnSpc>
                <a:spcPts val="2859"/>
              </a:lnSpc>
            </a:pPr>
            <a:r>
              <a:rPr lang="en-US" sz="2199">
                <a:solidFill>
                  <a:srgbClr val="000000"/>
                </a:solidFill>
                <a:latin typeface="Open Sauce"/>
                <a:ea typeface="Open Sauce"/>
                <a:cs typeface="Open Sauce"/>
                <a:sym typeface="Open Sauce"/>
              </a:rPr>
              <a:t>filtrelenmesi sağlar. Tüm mesajlar yerine kullanılacak</a:t>
            </a:r>
          </a:p>
          <a:p>
            <a:pPr algn="l">
              <a:lnSpc>
                <a:spcPts val="2859"/>
              </a:lnSpc>
            </a:pPr>
            <a:r>
              <a:rPr lang="en-US" sz="2199">
                <a:solidFill>
                  <a:srgbClr val="000000"/>
                </a:solidFill>
                <a:latin typeface="Open Sauce"/>
                <a:ea typeface="Open Sauce"/>
                <a:cs typeface="Open Sauce"/>
                <a:sym typeface="Open Sauce"/>
              </a:rPr>
              <a:t>olan mesajların alınması hem sunucudaki yoğunluğu </a:t>
            </a:r>
          </a:p>
          <a:p>
            <a:pPr algn="l">
              <a:lnSpc>
                <a:spcPts val="2859"/>
              </a:lnSpc>
              <a:spcBef>
                <a:spcPct val="0"/>
              </a:spcBef>
            </a:pPr>
            <a:r>
              <a:rPr lang="en-US" sz="2199">
                <a:solidFill>
                  <a:srgbClr val="000000"/>
                </a:solidFill>
                <a:latin typeface="Open Sauce"/>
                <a:ea typeface="Open Sauce"/>
                <a:cs typeface="Open Sauce"/>
                <a:sym typeface="Open Sauce"/>
              </a:rPr>
              <a:t>hem sunucu maliyetini azaltır</a:t>
            </a:r>
          </a:p>
        </p:txBody>
      </p:sp>
      <p:sp>
        <p:nvSpPr>
          <p:cNvPr name="TextBox 16" id="16"/>
          <p:cNvSpPr txBox="true"/>
          <p:nvPr/>
        </p:nvSpPr>
        <p:spPr>
          <a:xfrm rot="0">
            <a:off x="10746058" y="5420159"/>
            <a:ext cx="7190542" cy="715010"/>
          </a:xfrm>
          <a:prstGeom prst="rect">
            <a:avLst/>
          </a:prstGeom>
        </p:spPr>
        <p:txBody>
          <a:bodyPr anchor="t" rtlCol="false" tIns="0" lIns="0" bIns="0" rIns="0">
            <a:spAutoFit/>
          </a:bodyPr>
          <a:lstStyle/>
          <a:p>
            <a:pPr algn="l">
              <a:lnSpc>
                <a:spcPts val="2859"/>
              </a:lnSpc>
            </a:pPr>
            <a:r>
              <a:rPr lang="en-US" sz="2199">
                <a:solidFill>
                  <a:srgbClr val="000000"/>
                </a:solidFill>
                <a:latin typeface="Open Sauce"/>
                <a:ea typeface="Open Sauce"/>
                <a:cs typeface="Open Sauce"/>
                <a:sym typeface="Open Sauce"/>
              </a:rPr>
              <a:t>2-Rules oluşturmak  için SQL dili kullanılır. SQL verileri</a:t>
            </a:r>
          </a:p>
          <a:p>
            <a:pPr algn="l">
              <a:lnSpc>
                <a:spcPts val="2859"/>
              </a:lnSpc>
              <a:spcBef>
                <a:spcPct val="0"/>
              </a:spcBef>
            </a:pPr>
            <a:r>
              <a:rPr lang="en-US" sz="2199">
                <a:solidFill>
                  <a:srgbClr val="000000"/>
                </a:solidFill>
                <a:latin typeface="Open Sauce"/>
                <a:ea typeface="Open Sauce"/>
                <a:cs typeface="Open Sauce"/>
                <a:sym typeface="Open Sauce"/>
              </a:rPr>
              <a:t>yönetmek ve tasarlamak için kullanılan bir dildir.   </a:t>
            </a:r>
          </a:p>
        </p:txBody>
      </p:sp>
      <p:sp>
        <p:nvSpPr>
          <p:cNvPr name="TextBox 17" id="17"/>
          <p:cNvSpPr txBox="true"/>
          <p:nvPr/>
        </p:nvSpPr>
        <p:spPr>
          <a:xfrm rot="0">
            <a:off x="10746058" y="6694908"/>
            <a:ext cx="7268170" cy="3530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3-Rule actions ile hangi hizmete bağlanılacağı seçilir.  </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272050" y="2448075"/>
            <a:ext cx="7592450" cy="2054904"/>
          </a:xfrm>
          <a:custGeom>
            <a:avLst/>
            <a:gdLst/>
            <a:ahLst/>
            <a:cxnLst/>
            <a:rect r="r" b="b" t="t" l="l"/>
            <a:pathLst>
              <a:path h="2054904" w="7592450">
                <a:moveTo>
                  <a:pt x="0" y="0"/>
                </a:moveTo>
                <a:lnTo>
                  <a:pt x="7592450" y="0"/>
                </a:lnTo>
                <a:lnTo>
                  <a:pt x="7592450" y="2054904"/>
                </a:lnTo>
                <a:lnTo>
                  <a:pt x="0" y="2054904"/>
                </a:lnTo>
                <a:lnTo>
                  <a:pt x="0" y="0"/>
                </a:lnTo>
                <a:close/>
              </a:path>
            </a:pathLst>
          </a:custGeom>
          <a:blipFill>
            <a:blip r:embed="rId5"/>
            <a:stretch>
              <a:fillRect l="0" t="-7731" r="0" b="-7731"/>
            </a:stretch>
          </a:blipFill>
        </p:spPr>
      </p:sp>
      <p:sp>
        <p:nvSpPr>
          <p:cNvPr name="Freeform 9" id="9"/>
          <p:cNvSpPr/>
          <p:nvPr/>
        </p:nvSpPr>
        <p:spPr>
          <a:xfrm flipH="false" flipV="false" rot="0">
            <a:off x="1272050" y="5143500"/>
            <a:ext cx="7592450" cy="4333107"/>
          </a:xfrm>
          <a:custGeom>
            <a:avLst/>
            <a:gdLst/>
            <a:ahLst/>
            <a:cxnLst/>
            <a:rect r="r" b="b" t="t" l="l"/>
            <a:pathLst>
              <a:path h="4333107" w="7592450">
                <a:moveTo>
                  <a:pt x="0" y="0"/>
                </a:moveTo>
                <a:lnTo>
                  <a:pt x="7592450" y="0"/>
                </a:lnTo>
                <a:lnTo>
                  <a:pt x="7592450" y="4333107"/>
                </a:lnTo>
                <a:lnTo>
                  <a:pt x="0" y="4333107"/>
                </a:lnTo>
                <a:lnTo>
                  <a:pt x="0" y="0"/>
                </a:lnTo>
                <a:close/>
              </a:path>
            </a:pathLst>
          </a:custGeom>
          <a:blipFill>
            <a:blip r:embed="rId6"/>
            <a:stretch>
              <a:fillRect l="0" t="0" r="-15296" b="0"/>
            </a:stretch>
          </a:blipFill>
        </p:spPr>
      </p:sp>
      <p:sp>
        <p:nvSpPr>
          <p:cNvPr name="TextBox 10" id="10"/>
          <p:cNvSpPr txBox="true"/>
          <p:nvPr/>
        </p:nvSpPr>
        <p:spPr>
          <a:xfrm rot="0">
            <a:off x="5912756" y="669707"/>
            <a:ext cx="5993096" cy="744745"/>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IAM - HTTP</a:t>
            </a:r>
          </a:p>
        </p:txBody>
      </p:sp>
      <p:sp>
        <p:nvSpPr>
          <p:cNvPr name="TextBox 11" id="11"/>
          <p:cNvSpPr txBox="true"/>
          <p:nvPr/>
        </p:nvSpPr>
        <p:spPr>
          <a:xfrm rot="0">
            <a:off x="1272050" y="4549776"/>
            <a:ext cx="4724519" cy="35306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pen Sauce"/>
                <a:ea typeface="Open Sauce"/>
                <a:cs typeface="Open Sauce"/>
                <a:sym typeface="Open Sauce"/>
              </a:rPr>
              <a:t>Şekil B :  IAM ile kullanıcı oluşturma</a:t>
            </a:r>
          </a:p>
        </p:txBody>
      </p:sp>
      <p:sp>
        <p:nvSpPr>
          <p:cNvPr name="TextBox 12" id="12"/>
          <p:cNvSpPr txBox="true"/>
          <p:nvPr/>
        </p:nvSpPr>
        <p:spPr>
          <a:xfrm rot="0">
            <a:off x="1303780" y="9695682"/>
            <a:ext cx="6413421" cy="35306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pen Sauce"/>
                <a:ea typeface="Open Sauce"/>
                <a:cs typeface="Open Sauce"/>
                <a:sym typeface="Open Sauce"/>
              </a:rPr>
              <a:t>Şekil B :  Kullanıcı için oluşturulan izin politikaları</a:t>
            </a:r>
          </a:p>
        </p:txBody>
      </p:sp>
      <p:sp>
        <p:nvSpPr>
          <p:cNvPr name="TextBox 13" id="13"/>
          <p:cNvSpPr txBox="true"/>
          <p:nvPr/>
        </p:nvSpPr>
        <p:spPr>
          <a:xfrm rot="0">
            <a:off x="9607962" y="2894591"/>
            <a:ext cx="5058846" cy="2524760"/>
          </a:xfrm>
          <a:prstGeom prst="rect">
            <a:avLst/>
          </a:prstGeom>
        </p:spPr>
        <p:txBody>
          <a:bodyPr anchor="t" rtlCol="false" tIns="0" lIns="0" bIns="0" rIns="0">
            <a:spAutoFit/>
          </a:bodyPr>
          <a:lstStyle/>
          <a:p>
            <a:pPr algn="l">
              <a:lnSpc>
                <a:spcPts val="2859"/>
              </a:lnSpc>
            </a:pPr>
            <a:r>
              <a:rPr lang="en-US" sz="2199">
                <a:solidFill>
                  <a:srgbClr val="000000"/>
                </a:solidFill>
                <a:latin typeface="Open Sauce"/>
                <a:ea typeface="Open Sauce"/>
                <a:cs typeface="Open Sauce"/>
                <a:sym typeface="Open Sauce"/>
              </a:rPr>
              <a:t>1-HTTP protokolü  ile ESP32'den  </a:t>
            </a:r>
          </a:p>
          <a:p>
            <a:pPr algn="l">
              <a:lnSpc>
                <a:spcPts val="2859"/>
              </a:lnSpc>
            </a:pPr>
            <a:r>
              <a:rPr lang="en-US" sz="2199">
                <a:solidFill>
                  <a:srgbClr val="000000"/>
                </a:solidFill>
                <a:latin typeface="Open Sauce"/>
                <a:ea typeface="Open Sauce"/>
                <a:cs typeface="Open Sauce"/>
                <a:sym typeface="Open Sauce"/>
              </a:rPr>
              <a:t>AWS s3 bucket’a veri göndermek </a:t>
            </a:r>
          </a:p>
          <a:p>
            <a:pPr algn="l">
              <a:lnSpc>
                <a:spcPts val="2859"/>
              </a:lnSpc>
            </a:pPr>
            <a:r>
              <a:rPr lang="en-US" sz="2199">
                <a:solidFill>
                  <a:srgbClr val="000000"/>
                </a:solidFill>
                <a:latin typeface="Open Sauce"/>
                <a:ea typeface="Open Sauce"/>
                <a:cs typeface="Open Sauce"/>
                <a:sym typeface="Open Sauce"/>
              </a:rPr>
              <a:t>için bir kullanıcı oluşturulmalıdır. Bu </a:t>
            </a:r>
          </a:p>
          <a:p>
            <a:pPr algn="l">
              <a:lnSpc>
                <a:spcPts val="2859"/>
              </a:lnSpc>
            </a:pPr>
            <a:r>
              <a:rPr lang="en-US" sz="2199">
                <a:solidFill>
                  <a:srgbClr val="000000"/>
                </a:solidFill>
                <a:latin typeface="Open Sauce"/>
                <a:ea typeface="Open Sauce"/>
                <a:cs typeface="Open Sauce"/>
                <a:sym typeface="Open Sauce"/>
              </a:rPr>
              <a:t>oluşturulan kullanıcının Access key ID</a:t>
            </a:r>
          </a:p>
          <a:p>
            <a:pPr algn="l">
              <a:lnSpc>
                <a:spcPts val="2859"/>
              </a:lnSpc>
            </a:pPr>
            <a:r>
              <a:rPr lang="en-US" sz="2199">
                <a:solidFill>
                  <a:srgbClr val="000000"/>
                </a:solidFill>
                <a:latin typeface="Open Sauce"/>
                <a:ea typeface="Open Sauce"/>
                <a:cs typeface="Open Sauce"/>
                <a:sym typeface="Open Sauce"/>
              </a:rPr>
              <a:t>ve secret access key ID’si ESP32 ile</a:t>
            </a:r>
          </a:p>
          <a:p>
            <a:pPr algn="l">
              <a:lnSpc>
                <a:spcPts val="2859"/>
              </a:lnSpc>
            </a:pPr>
            <a:r>
              <a:rPr lang="en-US" sz="2199">
                <a:solidFill>
                  <a:srgbClr val="000000"/>
                </a:solidFill>
                <a:latin typeface="Open Sauce"/>
                <a:ea typeface="Open Sauce"/>
                <a:cs typeface="Open Sauce"/>
                <a:sym typeface="Open Sauce"/>
              </a:rPr>
              <a:t>ilişkilendirilmelidir.</a:t>
            </a:r>
          </a:p>
          <a:p>
            <a:pPr algn="l">
              <a:lnSpc>
                <a:spcPts val="2859"/>
              </a:lnSpc>
              <a:spcBef>
                <a:spcPct val="0"/>
              </a:spcBef>
            </a:pPr>
          </a:p>
        </p:txBody>
      </p:sp>
      <p:sp>
        <p:nvSpPr>
          <p:cNvPr name="TextBox 14" id="14"/>
          <p:cNvSpPr txBox="true"/>
          <p:nvPr/>
        </p:nvSpPr>
        <p:spPr>
          <a:xfrm rot="0">
            <a:off x="9607962" y="5568977"/>
            <a:ext cx="6226016" cy="715010"/>
          </a:xfrm>
          <a:prstGeom prst="rect">
            <a:avLst/>
          </a:prstGeom>
        </p:spPr>
        <p:txBody>
          <a:bodyPr anchor="t" rtlCol="false" tIns="0" lIns="0" bIns="0" rIns="0">
            <a:spAutoFit/>
          </a:bodyPr>
          <a:lstStyle/>
          <a:p>
            <a:pPr algn="l">
              <a:lnSpc>
                <a:spcPts val="2859"/>
              </a:lnSpc>
            </a:pPr>
            <a:r>
              <a:rPr lang="en-US" sz="2199">
                <a:solidFill>
                  <a:srgbClr val="000000"/>
                </a:solidFill>
                <a:latin typeface="Open Sauce"/>
                <a:ea typeface="Open Sauce"/>
                <a:cs typeface="Open Sauce"/>
                <a:sym typeface="Open Sauce"/>
              </a:rPr>
              <a:t>2-HTTP protokolü ile  sunucuya veri gönderimi</a:t>
            </a:r>
          </a:p>
          <a:p>
            <a:pPr algn="l">
              <a:lnSpc>
                <a:spcPts val="2859"/>
              </a:lnSpc>
              <a:spcBef>
                <a:spcPct val="0"/>
              </a:spcBef>
            </a:pPr>
            <a:r>
              <a:rPr lang="en-US" sz="2199">
                <a:solidFill>
                  <a:srgbClr val="000000"/>
                </a:solidFill>
                <a:latin typeface="Open Sauce"/>
                <a:ea typeface="Open Sauce"/>
                <a:cs typeface="Open Sauce"/>
                <a:sym typeface="Open Sauce"/>
              </a:rPr>
              <a:t>için bazı izin politikaları oluşturulmalıdır.</a:t>
            </a:r>
          </a:p>
        </p:txBody>
      </p:sp>
      <p:sp>
        <p:nvSpPr>
          <p:cNvPr name="TextBox 15" id="15"/>
          <p:cNvSpPr txBox="true"/>
          <p:nvPr/>
        </p:nvSpPr>
        <p:spPr>
          <a:xfrm rot="0">
            <a:off x="9607962" y="6733540"/>
            <a:ext cx="7365325" cy="3530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3-HTTP protokolü ile ASC kayıtları sunucuya gönderilir.</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6718166" y="2500375"/>
            <a:ext cx="10707049" cy="942220"/>
          </a:xfrm>
          <a:custGeom>
            <a:avLst/>
            <a:gdLst/>
            <a:ahLst/>
            <a:cxnLst/>
            <a:rect r="r" b="b" t="t" l="l"/>
            <a:pathLst>
              <a:path h="942220" w="10707049">
                <a:moveTo>
                  <a:pt x="0" y="0"/>
                </a:moveTo>
                <a:lnTo>
                  <a:pt x="10707049" y="0"/>
                </a:lnTo>
                <a:lnTo>
                  <a:pt x="10707049" y="942221"/>
                </a:lnTo>
                <a:lnTo>
                  <a:pt x="0" y="942221"/>
                </a:lnTo>
                <a:lnTo>
                  <a:pt x="0" y="0"/>
                </a:lnTo>
                <a:close/>
              </a:path>
            </a:pathLst>
          </a:custGeom>
          <a:blipFill>
            <a:blip r:embed="rId5"/>
            <a:stretch>
              <a:fillRect l="0" t="0" r="0" b="0"/>
            </a:stretch>
          </a:blipFill>
        </p:spPr>
      </p:sp>
      <p:sp>
        <p:nvSpPr>
          <p:cNvPr name="Freeform 9" id="9"/>
          <p:cNvSpPr/>
          <p:nvPr/>
        </p:nvSpPr>
        <p:spPr>
          <a:xfrm flipH="false" flipV="false" rot="0">
            <a:off x="697897" y="2485579"/>
            <a:ext cx="5413964" cy="3724102"/>
          </a:xfrm>
          <a:custGeom>
            <a:avLst/>
            <a:gdLst/>
            <a:ahLst/>
            <a:cxnLst/>
            <a:rect r="r" b="b" t="t" l="l"/>
            <a:pathLst>
              <a:path h="3724102" w="5413964">
                <a:moveTo>
                  <a:pt x="0" y="0"/>
                </a:moveTo>
                <a:lnTo>
                  <a:pt x="5413964" y="0"/>
                </a:lnTo>
                <a:lnTo>
                  <a:pt x="5413964" y="3724102"/>
                </a:lnTo>
                <a:lnTo>
                  <a:pt x="0" y="3724102"/>
                </a:lnTo>
                <a:lnTo>
                  <a:pt x="0" y="0"/>
                </a:lnTo>
                <a:close/>
              </a:path>
            </a:pathLst>
          </a:custGeom>
          <a:blipFill>
            <a:blip r:embed="rId6"/>
            <a:stretch>
              <a:fillRect l="0" t="0" r="0" b="0"/>
            </a:stretch>
          </a:blipFill>
        </p:spPr>
      </p:sp>
      <p:sp>
        <p:nvSpPr>
          <p:cNvPr name="Freeform 10" id="10"/>
          <p:cNvSpPr/>
          <p:nvPr/>
        </p:nvSpPr>
        <p:spPr>
          <a:xfrm flipH="false" flipV="false" rot="0">
            <a:off x="697897" y="7007484"/>
            <a:ext cx="15424932" cy="2827793"/>
          </a:xfrm>
          <a:custGeom>
            <a:avLst/>
            <a:gdLst/>
            <a:ahLst/>
            <a:cxnLst/>
            <a:rect r="r" b="b" t="t" l="l"/>
            <a:pathLst>
              <a:path h="2827793" w="15424932">
                <a:moveTo>
                  <a:pt x="0" y="0"/>
                </a:moveTo>
                <a:lnTo>
                  <a:pt x="15424932" y="0"/>
                </a:lnTo>
                <a:lnTo>
                  <a:pt x="15424932" y="2827793"/>
                </a:lnTo>
                <a:lnTo>
                  <a:pt x="0" y="2827793"/>
                </a:lnTo>
                <a:lnTo>
                  <a:pt x="0" y="0"/>
                </a:lnTo>
                <a:close/>
              </a:path>
            </a:pathLst>
          </a:custGeom>
          <a:blipFill>
            <a:blip r:embed="rId7"/>
            <a:stretch>
              <a:fillRect l="0" t="-845" r="-7985" b="-845"/>
            </a:stretch>
          </a:blipFill>
        </p:spPr>
      </p:sp>
      <p:sp>
        <p:nvSpPr>
          <p:cNvPr name="TextBox 11" id="11"/>
          <p:cNvSpPr txBox="true"/>
          <p:nvPr/>
        </p:nvSpPr>
        <p:spPr>
          <a:xfrm rot="0">
            <a:off x="5912756" y="669707"/>
            <a:ext cx="5993096" cy="744745"/>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IAM - HTTP</a:t>
            </a:r>
          </a:p>
        </p:txBody>
      </p:sp>
      <p:sp>
        <p:nvSpPr>
          <p:cNvPr name="TextBox 12" id="12"/>
          <p:cNvSpPr txBox="true"/>
          <p:nvPr/>
        </p:nvSpPr>
        <p:spPr>
          <a:xfrm rot="0">
            <a:off x="1117387" y="6330574"/>
            <a:ext cx="5482352" cy="35306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pen Sauce"/>
                <a:ea typeface="Open Sauce"/>
                <a:cs typeface="Open Sauce"/>
                <a:sym typeface="Open Sauce"/>
              </a:rPr>
              <a:t>Şekil B :  s3 adlı oluşturulan izin politikası</a:t>
            </a:r>
          </a:p>
        </p:txBody>
      </p:sp>
      <p:sp>
        <p:nvSpPr>
          <p:cNvPr name="TextBox 13" id="13"/>
          <p:cNvSpPr txBox="true"/>
          <p:nvPr/>
        </p:nvSpPr>
        <p:spPr>
          <a:xfrm rot="0">
            <a:off x="697897" y="9959102"/>
            <a:ext cx="6411278" cy="35306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pen Sauce"/>
                <a:ea typeface="Open Sauce"/>
                <a:cs typeface="Open Sauce"/>
                <a:sym typeface="Open Sauce"/>
              </a:rPr>
              <a:t>Şekil B :  ASC kayıtlarının sunucudaki görünümüı</a:t>
            </a:r>
          </a:p>
        </p:txBody>
      </p:sp>
      <p:sp>
        <p:nvSpPr>
          <p:cNvPr name="TextBox 14" id="14"/>
          <p:cNvSpPr txBox="true"/>
          <p:nvPr/>
        </p:nvSpPr>
        <p:spPr>
          <a:xfrm rot="0">
            <a:off x="6718166" y="3766446"/>
            <a:ext cx="3273862" cy="35306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pen Sauce"/>
                <a:ea typeface="Open Sauce"/>
                <a:cs typeface="Open Sauce"/>
                <a:sym typeface="Open Sauce"/>
              </a:rPr>
              <a:t>Şekil B :  Erişim Anahtarıı</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653670" y="2579379"/>
            <a:ext cx="10777535" cy="1470760"/>
          </a:xfrm>
          <a:custGeom>
            <a:avLst/>
            <a:gdLst/>
            <a:ahLst/>
            <a:cxnLst/>
            <a:rect r="r" b="b" t="t" l="l"/>
            <a:pathLst>
              <a:path h="1470760" w="10777535">
                <a:moveTo>
                  <a:pt x="0" y="0"/>
                </a:moveTo>
                <a:lnTo>
                  <a:pt x="10777534" y="0"/>
                </a:lnTo>
                <a:lnTo>
                  <a:pt x="10777534" y="1470760"/>
                </a:lnTo>
                <a:lnTo>
                  <a:pt x="0" y="1470760"/>
                </a:lnTo>
                <a:lnTo>
                  <a:pt x="0" y="0"/>
                </a:lnTo>
                <a:close/>
              </a:path>
            </a:pathLst>
          </a:custGeom>
          <a:blipFill>
            <a:blip r:embed="rId5"/>
            <a:stretch>
              <a:fillRect l="0" t="0" r="0" b="0"/>
            </a:stretch>
          </a:blipFill>
        </p:spPr>
      </p:sp>
      <p:sp>
        <p:nvSpPr>
          <p:cNvPr name="Freeform 9" id="9"/>
          <p:cNvSpPr/>
          <p:nvPr/>
        </p:nvSpPr>
        <p:spPr>
          <a:xfrm flipH="false" flipV="false" rot="0">
            <a:off x="653670" y="4784061"/>
            <a:ext cx="10777535" cy="4739711"/>
          </a:xfrm>
          <a:custGeom>
            <a:avLst/>
            <a:gdLst/>
            <a:ahLst/>
            <a:cxnLst/>
            <a:rect r="r" b="b" t="t" l="l"/>
            <a:pathLst>
              <a:path h="4739711" w="10777535">
                <a:moveTo>
                  <a:pt x="0" y="0"/>
                </a:moveTo>
                <a:lnTo>
                  <a:pt x="10777534" y="0"/>
                </a:lnTo>
                <a:lnTo>
                  <a:pt x="10777534" y="4739711"/>
                </a:lnTo>
                <a:lnTo>
                  <a:pt x="0" y="4739711"/>
                </a:lnTo>
                <a:lnTo>
                  <a:pt x="0" y="0"/>
                </a:lnTo>
                <a:close/>
              </a:path>
            </a:pathLst>
          </a:custGeom>
          <a:blipFill>
            <a:blip r:embed="rId6"/>
            <a:stretch>
              <a:fillRect l="0" t="0" r="-520" b="0"/>
            </a:stretch>
          </a:blipFill>
        </p:spPr>
      </p:sp>
      <p:sp>
        <p:nvSpPr>
          <p:cNvPr name="TextBox 10" id="10"/>
          <p:cNvSpPr txBox="true"/>
          <p:nvPr/>
        </p:nvSpPr>
        <p:spPr>
          <a:xfrm rot="0">
            <a:off x="7311653" y="668657"/>
            <a:ext cx="5993096" cy="746845"/>
          </a:xfrm>
          <a:prstGeom prst="rect">
            <a:avLst/>
          </a:prstGeom>
        </p:spPr>
        <p:txBody>
          <a:bodyPr anchor="t" rtlCol="false" tIns="0" lIns="0" bIns="0" rIns="0">
            <a:spAutoFit/>
          </a:bodyPr>
          <a:lstStyle/>
          <a:p>
            <a:pPr algn="l">
              <a:lnSpc>
                <a:spcPts val="6089"/>
              </a:lnSpc>
            </a:pPr>
            <a:r>
              <a:rPr lang="en-US" b="true" sz="4412" spc="432">
                <a:solidFill>
                  <a:srgbClr val="FFFFFF"/>
                </a:solidFill>
                <a:latin typeface="Oswald Bold"/>
                <a:ea typeface="Oswald Bold"/>
                <a:cs typeface="Oswald Bold"/>
                <a:sym typeface="Oswald Bold"/>
              </a:rPr>
              <a:t>S3 BUCKET</a:t>
            </a:r>
          </a:p>
        </p:txBody>
      </p:sp>
      <p:sp>
        <p:nvSpPr>
          <p:cNvPr name="TextBox 11" id="11"/>
          <p:cNvSpPr txBox="true"/>
          <p:nvPr/>
        </p:nvSpPr>
        <p:spPr>
          <a:xfrm rot="0">
            <a:off x="1841611" y="4226866"/>
            <a:ext cx="4123849" cy="35306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pen Sauce"/>
                <a:ea typeface="Open Sauce"/>
                <a:cs typeface="Open Sauce"/>
                <a:sym typeface="Open Sauce"/>
              </a:rPr>
              <a:t>Şekil B : Oluşturulan Bucketları</a:t>
            </a:r>
          </a:p>
        </p:txBody>
      </p:sp>
      <p:sp>
        <p:nvSpPr>
          <p:cNvPr name="TextBox 12" id="12"/>
          <p:cNvSpPr txBox="true"/>
          <p:nvPr/>
        </p:nvSpPr>
        <p:spPr>
          <a:xfrm rot="0">
            <a:off x="653670" y="9704747"/>
            <a:ext cx="5322332" cy="35306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pen Sauce"/>
                <a:ea typeface="Open Sauce"/>
                <a:cs typeface="Open Sauce"/>
                <a:sym typeface="Open Sauce"/>
              </a:rPr>
              <a:t>Şekil B :  canbusverileri adındaki bucket</a:t>
            </a:r>
          </a:p>
        </p:txBody>
      </p:sp>
      <p:sp>
        <p:nvSpPr>
          <p:cNvPr name="TextBox 13" id="13"/>
          <p:cNvSpPr txBox="true"/>
          <p:nvPr/>
        </p:nvSpPr>
        <p:spPr>
          <a:xfrm rot="0">
            <a:off x="11431204" y="2766754"/>
            <a:ext cx="6856796" cy="5420360"/>
          </a:xfrm>
          <a:prstGeom prst="rect">
            <a:avLst/>
          </a:prstGeom>
        </p:spPr>
        <p:txBody>
          <a:bodyPr anchor="t" rtlCol="false" tIns="0" lIns="0" bIns="0" rIns="0">
            <a:spAutoFit/>
          </a:bodyPr>
          <a:lstStyle/>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İlk olarak verilerin depolanacağı  bir bucket oluşturulur.</a:t>
            </a: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Bucket içerisinde verilerin anlamlı hale gelmesini sağlayacak dbc dosyası bulunur</a:t>
            </a: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ASC ile başlayan klasörlerde ASC kayıtları ile ilgili işlemler yapılır.</a:t>
            </a: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csv ile başlayan klasörlerde geriye dönük görselleştirme işlemleri yapılır.</a:t>
            </a: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data adlı klasöre anlık görselleştirme verileri gelir</a:t>
            </a: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output adlı klasöre anlamlı hale getirilmiş anlık görselleştirme verileri gelir. </a:t>
            </a: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query-results athena sorguları kaydedilir</a:t>
            </a:r>
          </a:p>
          <a:p>
            <a:pPr algn="l" marL="474979" indent="-237490" lvl="1">
              <a:lnSpc>
                <a:spcPts val="2859"/>
              </a:lnSpc>
              <a:spcBef>
                <a:spcPct val="0"/>
              </a:spcBef>
              <a:buFont typeface="Arial"/>
              <a:buChar char="•"/>
            </a:pPr>
            <a:r>
              <a:rPr lang="en-US" sz="2199">
                <a:solidFill>
                  <a:srgbClr val="000000"/>
                </a:solidFill>
                <a:latin typeface="Open Sauce"/>
                <a:ea typeface="Open Sauce"/>
                <a:cs typeface="Open Sauce"/>
                <a:sym typeface="Open Sauce"/>
              </a:rPr>
              <a:t>status.json dosyalarında zaman bilgileri bulunur.</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724875" y="2414667"/>
            <a:ext cx="9309773" cy="2979427"/>
          </a:xfrm>
          <a:custGeom>
            <a:avLst/>
            <a:gdLst/>
            <a:ahLst/>
            <a:cxnLst/>
            <a:rect r="r" b="b" t="t" l="l"/>
            <a:pathLst>
              <a:path h="2979427" w="9309773">
                <a:moveTo>
                  <a:pt x="0" y="0"/>
                </a:moveTo>
                <a:lnTo>
                  <a:pt x="9309773" y="0"/>
                </a:lnTo>
                <a:lnTo>
                  <a:pt x="9309773" y="2979427"/>
                </a:lnTo>
                <a:lnTo>
                  <a:pt x="0" y="2979427"/>
                </a:lnTo>
                <a:lnTo>
                  <a:pt x="0" y="0"/>
                </a:lnTo>
                <a:close/>
              </a:path>
            </a:pathLst>
          </a:custGeom>
          <a:blipFill>
            <a:blip r:embed="rId5"/>
            <a:stretch>
              <a:fillRect l="0" t="-601" r="0" b="-14395"/>
            </a:stretch>
          </a:blipFill>
        </p:spPr>
      </p:sp>
      <p:sp>
        <p:nvSpPr>
          <p:cNvPr name="Freeform 9" id="9"/>
          <p:cNvSpPr/>
          <p:nvPr/>
        </p:nvSpPr>
        <p:spPr>
          <a:xfrm flipH="false" flipV="false" rot="0">
            <a:off x="724875" y="5992420"/>
            <a:ext cx="9309773" cy="3655270"/>
          </a:xfrm>
          <a:custGeom>
            <a:avLst/>
            <a:gdLst/>
            <a:ahLst/>
            <a:cxnLst/>
            <a:rect r="r" b="b" t="t" l="l"/>
            <a:pathLst>
              <a:path h="3655270" w="9309773">
                <a:moveTo>
                  <a:pt x="0" y="0"/>
                </a:moveTo>
                <a:lnTo>
                  <a:pt x="9309773" y="0"/>
                </a:lnTo>
                <a:lnTo>
                  <a:pt x="9309773" y="3655270"/>
                </a:lnTo>
                <a:lnTo>
                  <a:pt x="0" y="3655270"/>
                </a:lnTo>
                <a:lnTo>
                  <a:pt x="0" y="0"/>
                </a:lnTo>
                <a:close/>
              </a:path>
            </a:pathLst>
          </a:custGeom>
          <a:blipFill>
            <a:blip r:embed="rId6"/>
            <a:stretch>
              <a:fillRect l="0" t="-691" r="0" b="-691"/>
            </a:stretch>
          </a:blipFill>
        </p:spPr>
      </p:sp>
      <p:sp>
        <p:nvSpPr>
          <p:cNvPr name="TextBox 10" id="10"/>
          <p:cNvSpPr txBox="true"/>
          <p:nvPr/>
        </p:nvSpPr>
        <p:spPr>
          <a:xfrm rot="0">
            <a:off x="5912756" y="669707"/>
            <a:ext cx="5993096" cy="744745"/>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S3 BUCKET</a:t>
            </a:r>
          </a:p>
        </p:txBody>
      </p:sp>
      <p:sp>
        <p:nvSpPr>
          <p:cNvPr name="TextBox 11" id="11"/>
          <p:cNvSpPr txBox="true"/>
          <p:nvPr/>
        </p:nvSpPr>
        <p:spPr>
          <a:xfrm rot="0">
            <a:off x="1045034" y="5507202"/>
            <a:ext cx="4682014" cy="35306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pen Sauce"/>
                <a:ea typeface="Open Sauce"/>
                <a:cs typeface="Open Sauce"/>
                <a:sym typeface="Open Sauce"/>
              </a:rPr>
              <a:t>Şekil B :  Bucket için izin politikaları</a:t>
            </a:r>
          </a:p>
        </p:txBody>
      </p:sp>
      <p:sp>
        <p:nvSpPr>
          <p:cNvPr name="TextBox 12" id="12"/>
          <p:cNvSpPr txBox="true"/>
          <p:nvPr/>
        </p:nvSpPr>
        <p:spPr>
          <a:xfrm rot="0">
            <a:off x="724875" y="9761990"/>
            <a:ext cx="8356389" cy="35306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pen Sauce"/>
                <a:ea typeface="Open Sauce"/>
                <a:cs typeface="Open Sauce"/>
                <a:sym typeface="Open Sauce"/>
              </a:rPr>
              <a:t>Şekil B :  Cloud Watch ile bucket hareketleri izlenebilir.</a:t>
            </a:r>
          </a:p>
        </p:txBody>
      </p:sp>
      <p:sp>
        <p:nvSpPr>
          <p:cNvPr name="TextBox 13" id="13"/>
          <p:cNvSpPr txBox="true"/>
          <p:nvPr/>
        </p:nvSpPr>
        <p:spPr>
          <a:xfrm rot="0">
            <a:off x="10529483" y="2532641"/>
            <a:ext cx="6386910" cy="1800860"/>
          </a:xfrm>
          <a:prstGeom prst="rect">
            <a:avLst/>
          </a:prstGeom>
        </p:spPr>
        <p:txBody>
          <a:bodyPr anchor="t" rtlCol="false" tIns="0" lIns="0" bIns="0" rIns="0">
            <a:spAutoFit/>
          </a:bodyPr>
          <a:lstStyle/>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Bucket içerisinde işlemler yapmak için bazı izinler gereklidir. </a:t>
            </a: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Bucket hareketlerini izleyerek verilerin nasıl kullanılacağı , hangi formatta depo edileceğine karar verilebilir.</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028700" y="5143500"/>
            <a:ext cx="4752938" cy="4442126"/>
          </a:xfrm>
          <a:custGeom>
            <a:avLst/>
            <a:gdLst/>
            <a:ahLst/>
            <a:cxnLst/>
            <a:rect r="r" b="b" t="t" l="l"/>
            <a:pathLst>
              <a:path h="4442126" w="4752938">
                <a:moveTo>
                  <a:pt x="0" y="0"/>
                </a:moveTo>
                <a:lnTo>
                  <a:pt x="4752938" y="0"/>
                </a:lnTo>
                <a:lnTo>
                  <a:pt x="4752938" y="4442126"/>
                </a:lnTo>
                <a:lnTo>
                  <a:pt x="0" y="4442126"/>
                </a:lnTo>
                <a:lnTo>
                  <a:pt x="0" y="0"/>
                </a:lnTo>
                <a:close/>
              </a:path>
            </a:pathLst>
          </a:custGeom>
          <a:blipFill>
            <a:blip r:embed="rId5"/>
            <a:stretch>
              <a:fillRect l="0" t="0" r="-11512" b="0"/>
            </a:stretch>
          </a:blipFill>
        </p:spPr>
      </p:sp>
      <p:sp>
        <p:nvSpPr>
          <p:cNvPr name="Freeform 9" id="9"/>
          <p:cNvSpPr/>
          <p:nvPr/>
        </p:nvSpPr>
        <p:spPr>
          <a:xfrm flipH="false" flipV="false" rot="0">
            <a:off x="9081264" y="5143500"/>
            <a:ext cx="5866959" cy="4442126"/>
          </a:xfrm>
          <a:custGeom>
            <a:avLst/>
            <a:gdLst/>
            <a:ahLst/>
            <a:cxnLst/>
            <a:rect r="r" b="b" t="t" l="l"/>
            <a:pathLst>
              <a:path h="4442126" w="5866959">
                <a:moveTo>
                  <a:pt x="0" y="0"/>
                </a:moveTo>
                <a:lnTo>
                  <a:pt x="5866959" y="0"/>
                </a:lnTo>
                <a:lnTo>
                  <a:pt x="5866959" y="4442126"/>
                </a:lnTo>
                <a:lnTo>
                  <a:pt x="0" y="4442126"/>
                </a:lnTo>
                <a:lnTo>
                  <a:pt x="0" y="0"/>
                </a:lnTo>
                <a:close/>
              </a:path>
            </a:pathLst>
          </a:custGeom>
          <a:blipFill>
            <a:blip r:embed="rId6"/>
            <a:stretch>
              <a:fillRect l="0" t="0" r="0" b="0"/>
            </a:stretch>
          </a:blipFill>
        </p:spPr>
      </p:sp>
      <p:sp>
        <p:nvSpPr>
          <p:cNvPr name="TextBox 10" id="10"/>
          <p:cNvSpPr txBox="true"/>
          <p:nvPr/>
        </p:nvSpPr>
        <p:spPr>
          <a:xfrm rot="0">
            <a:off x="5312131" y="582735"/>
            <a:ext cx="7538265" cy="1231857"/>
          </a:xfrm>
          <a:prstGeom prst="rect">
            <a:avLst/>
          </a:prstGeom>
        </p:spPr>
        <p:txBody>
          <a:bodyPr anchor="t" rtlCol="false" tIns="0" lIns="0" bIns="0" rIns="0">
            <a:spAutoFit/>
          </a:bodyPr>
          <a:lstStyle/>
          <a:p>
            <a:pPr algn="ctr">
              <a:lnSpc>
                <a:spcPts val="4985"/>
              </a:lnSpc>
            </a:pPr>
            <a:r>
              <a:rPr lang="en-US" b="true" sz="3612" spc="354">
                <a:solidFill>
                  <a:srgbClr val="FFFFFF"/>
                </a:solidFill>
                <a:latin typeface="Oswald Bold"/>
                <a:ea typeface="Oswald Bold"/>
                <a:cs typeface="Oswald Bold"/>
                <a:sym typeface="Oswald Bold"/>
              </a:rPr>
              <a:t>VECTOR CANDB++ İLE DBC DOSYASININ İNCELENMESİ</a:t>
            </a:r>
          </a:p>
        </p:txBody>
      </p:sp>
      <p:sp>
        <p:nvSpPr>
          <p:cNvPr name="TextBox 11" id="11"/>
          <p:cNvSpPr txBox="true"/>
          <p:nvPr/>
        </p:nvSpPr>
        <p:spPr>
          <a:xfrm rot="0">
            <a:off x="316115" y="3032895"/>
            <a:ext cx="15142153" cy="1800860"/>
          </a:xfrm>
          <a:prstGeom prst="rect">
            <a:avLst/>
          </a:prstGeom>
        </p:spPr>
        <p:txBody>
          <a:bodyPr anchor="t" rtlCol="false" tIns="0" lIns="0" bIns="0" rIns="0">
            <a:spAutoFit/>
          </a:bodyPr>
          <a:lstStyle/>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CCVS (0x18FEF100): WheelBasedVehicleSpeed verisi</a:t>
            </a: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EBC1 (0x18F0010B): BrakePedalPos verisi</a:t>
            </a: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EEC1 (0xCF00400): EngStarterMode verisi</a:t>
            </a: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EEC2 (0xCF00300): AccelPedalPos1 verisi</a:t>
            </a: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ERC1 (0x18F00010): RetarderReqBrakeLight verisi</a:t>
            </a:r>
          </a:p>
        </p:txBody>
      </p:sp>
      <p:sp>
        <p:nvSpPr>
          <p:cNvPr name="TextBox 12" id="12"/>
          <p:cNvSpPr txBox="true"/>
          <p:nvPr/>
        </p:nvSpPr>
        <p:spPr>
          <a:xfrm rot="0">
            <a:off x="-602832" y="2446610"/>
            <a:ext cx="15112417" cy="300035"/>
          </a:xfrm>
          <a:prstGeom prst="rect">
            <a:avLst/>
          </a:prstGeom>
        </p:spPr>
        <p:txBody>
          <a:bodyPr anchor="t" rtlCol="false" tIns="0" lIns="0" bIns="0" rIns="0">
            <a:spAutoFit/>
          </a:bodyPr>
          <a:lstStyle/>
          <a:p>
            <a:pPr algn="ctr">
              <a:lnSpc>
                <a:spcPts val="2437"/>
              </a:lnSpc>
              <a:spcBef>
                <a:spcPct val="0"/>
              </a:spcBef>
            </a:pPr>
            <a:r>
              <a:rPr lang="en-US" sz="1875">
                <a:solidFill>
                  <a:srgbClr val="000000"/>
                </a:solidFill>
                <a:latin typeface="Open Sauce"/>
                <a:ea typeface="Open Sauce"/>
                <a:cs typeface="Open Sauce"/>
                <a:sym typeface="Open Sauce"/>
              </a:rPr>
              <a:t>Görselleştirilmesi istenen 9 tane farklı ID’ye sahip veri vardır.  Bu veriler Şekil B ve Şekil C’deki gibi incelenmiştir.</a:t>
            </a:r>
          </a:p>
        </p:txBody>
      </p:sp>
      <p:sp>
        <p:nvSpPr>
          <p:cNvPr name="TextBox 13" id="13"/>
          <p:cNvSpPr txBox="true"/>
          <p:nvPr/>
        </p:nvSpPr>
        <p:spPr>
          <a:xfrm rot="0">
            <a:off x="9342696" y="3067050"/>
            <a:ext cx="15142153" cy="1800860"/>
          </a:xfrm>
          <a:prstGeom prst="rect">
            <a:avLst/>
          </a:prstGeom>
        </p:spPr>
        <p:txBody>
          <a:bodyPr anchor="t" rtlCol="false" tIns="0" lIns="0" bIns="0" rIns="0">
            <a:spAutoFit/>
          </a:bodyPr>
          <a:lstStyle/>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ET1 (0x18FEEE00): EngCoolantTemp verisi</a:t>
            </a: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ETC2 (0x18F00503): TransCurrentGear verisi</a:t>
            </a: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RF (0x18FEFB10): HydRetarderOilTemp verisi</a:t>
            </a: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VD (0x18FEE000): TotalVehicleDistance verisi</a:t>
            </a:r>
          </a:p>
          <a:p>
            <a:pPr algn="l">
              <a:lnSpc>
                <a:spcPts val="2859"/>
              </a:lnSpc>
            </a:pPr>
          </a:p>
        </p:txBody>
      </p:sp>
      <p:sp>
        <p:nvSpPr>
          <p:cNvPr name="TextBox 14" id="14"/>
          <p:cNvSpPr txBox="true"/>
          <p:nvPr/>
        </p:nvSpPr>
        <p:spPr>
          <a:xfrm rot="0">
            <a:off x="-773026" y="9761990"/>
            <a:ext cx="8356389" cy="35306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pen Sauce"/>
                <a:ea typeface="Open Sauce"/>
                <a:cs typeface="Open Sauce"/>
                <a:sym typeface="Open Sauce"/>
              </a:rPr>
              <a:t>Şekil B :  EEC1 mesajı</a:t>
            </a:r>
          </a:p>
        </p:txBody>
      </p:sp>
      <p:sp>
        <p:nvSpPr>
          <p:cNvPr name="TextBox 15" id="15"/>
          <p:cNvSpPr txBox="true"/>
          <p:nvPr/>
        </p:nvSpPr>
        <p:spPr>
          <a:xfrm rot="0">
            <a:off x="7640813" y="9761990"/>
            <a:ext cx="8356389" cy="35306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pen Sauce"/>
                <a:ea typeface="Open Sauce"/>
                <a:cs typeface="Open Sauce"/>
                <a:sym typeface="Open Sauce"/>
              </a:rPr>
              <a:t>Şekil C :  EngStarterMode verisi</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503597" y="2383890"/>
            <a:ext cx="11705933" cy="1985718"/>
          </a:xfrm>
          <a:custGeom>
            <a:avLst/>
            <a:gdLst/>
            <a:ahLst/>
            <a:cxnLst/>
            <a:rect r="r" b="b" t="t" l="l"/>
            <a:pathLst>
              <a:path h="1985718" w="11705933">
                <a:moveTo>
                  <a:pt x="0" y="0"/>
                </a:moveTo>
                <a:lnTo>
                  <a:pt x="11705933" y="0"/>
                </a:lnTo>
                <a:lnTo>
                  <a:pt x="11705933" y="1985719"/>
                </a:lnTo>
                <a:lnTo>
                  <a:pt x="0" y="1985719"/>
                </a:lnTo>
                <a:lnTo>
                  <a:pt x="0" y="0"/>
                </a:lnTo>
                <a:close/>
              </a:path>
            </a:pathLst>
          </a:custGeom>
          <a:blipFill>
            <a:blip r:embed="rId5"/>
            <a:stretch>
              <a:fillRect l="0" t="0" r="0" b="0"/>
            </a:stretch>
          </a:blipFill>
        </p:spPr>
      </p:sp>
      <p:sp>
        <p:nvSpPr>
          <p:cNvPr name="Freeform 9" id="9"/>
          <p:cNvSpPr/>
          <p:nvPr/>
        </p:nvSpPr>
        <p:spPr>
          <a:xfrm flipH="false" flipV="false" rot="0">
            <a:off x="503597" y="4940495"/>
            <a:ext cx="7698790" cy="4847961"/>
          </a:xfrm>
          <a:custGeom>
            <a:avLst/>
            <a:gdLst/>
            <a:ahLst/>
            <a:cxnLst/>
            <a:rect r="r" b="b" t="t" l="l"/>
            <a:pathLst>
              <a:path h="4847961" w="7698790">
                <a:moveTo>
                  <a:pt x="0" y="0"/>
                </a:moveTo>
                <a:lnTo>
                  <a:pt x="7698790" y="0"/>
                </a:lnTo>
                <a:lnTo>
                  <a:pt x="7698790" y="4847961"/>
                </a:lnTo>
                <a:lnTo>
                  <a:pt x="0" y="4847961"/>
                </a:lnTo>
                <a:lnTo>
                  <a:pt x="0" y="0"/>
                </a:lnTo>
                <a:close/>
              </a:path>
            </a:pathLst>
          </a:custGeom>
          <a:blipFill>
            <a:blip r:embed="rId6"/>
            <a:stretch>
              <a:fillRect l="0" t="-124" r="0" b="-124"/>
            </a:stretch>
          </a:blipFill>
        </p:spPr>
      </p:sp>
      <p:sp>
        <p:nvSpPr>
          <p:cNvPr name="TextBox 10" id="10"/>
          <p:cNvSpPr txBox="true"/>
          <p:nvPr/>
        </p:nvSpPr>
        <p:spPr>
          <a:xfrm rot="0">
            <a:off x="5892184" y="422843"/>
            <a:ext cx="5993096" cy="1518370"/>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LAMBDA FONKSİYONLARI</a:t>
            </a:r>
          </a:p>
        </p:txBody>
      </p:sp>
      <p:sp>
        <p:nvSpPr>
          <p:cNvPr name="TextBox 11" id="11"/>
          <p:cNvSpPr txBox="true"/>
          <p:nvPr/>
        </p:nvSpPr>
        <p:spPr>
          <a:xfrm rot="0">
            <a:off x="0" y="4492185"/>
            <a:ext cx="8356389" cy="35306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pen Sauce"/>
                <a:ea typeface="Open Sauce"/>
                <a:cs typeface="Open Sauce"/>
                <a:sym typeface="Open Sauce"/>
              </a:rPr>
              <a:t>Şekil B : Oluşturulan Lambda Fonksiyonları</a:t>
            </a:r>
          </a:p>
        </p:txBody>
      </p:sp>
      <p:sp>
        <p:nvSpPr>
          <p:cNvPr name="TextBox 12" id="12"/>
          <p:cNvSpPr txBox="true"/>
          <p:nvPr/>
        </p:nvSpPr>
        <p:spPr>
          <a:xfrm rot="0">
            <a:off x="-575190" y="9864656"/>
            <a:ext cx="8356389" cy="35306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pen Sauce"/>
                <a:ea typeface="Open Sauce"/>
                <a:cs typeface="Open Sauce"/>
                <a:sym typeface="Open Sauce"/>
              </a:rPr>
              <a:t>Şekil B : Lambda fonksiyonu oluşturma ekranı</a:t>
            </a:r>
          </a:p>
        </p:txBody>
      </p:sp>
      <p:sp>
        <p:nvSpPr>
          <p:cNvPr name="TextBox 13" id="13"/>
          <p:cNvSpPr txBox="true"/>
          <p:nvPr/>
        </p:nvSpPr>
        <p:spPr>
          <a:xfrm rot="0">
            <a:off x="8671913" y="4569634"/>
            <a:ext cx="9558218" cy="4696460"/>
          </a:xfrm>
          <a:prstGeom prst="rect">
            <a:avLst/>
          </a:prstGeom>
        </p:spPr>
        <p:txBody>
          <a:bodyPr anchor="t" rtlCol="false" tIns="0" lIns="0" bIns="0" rIns="0">
            <a:spAutoFit/>
          </a:bodyPr>
          <a:lstStyle/>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 5 farklı lambda fonksiyonu oluşturulmuştur.</a:t>
            </a:r>
          </a:p>
          <a:p>
            <a:pPr algn="l">
              <a:lnSpc>
                <a:spcPts val="2859"/>
              </a:lnSpc>
            </a:pPr>
            <a:r>
              <a:rPr lang="en-US" sz="2199">
                <a:solidFill>
                  <a:srgbClr val="000000"/>
                </a:solidFill>
                <a:latin typeface="Open Sauce"/>
                <a:ea typeface="Open Sauce"/>
                <a:cs typeface="Open Sauce"/>
                <a:sym typeface="Open Sauce"/>
              </a:rPr>
              <a:t> 1- dbckod : Anlık veri görselleştirme için yazılmış koddur.</a:t>
            </a:r>
          </a:p>
          <a:p>
            <a:pPr algn="l">
              <a:lnSpc>
                <a:spcPts val="2859"/>
              </a:lnSpc>
            </a:pPr>
            <a:r>
              <a:rPr lang="en-US" sz="2199">
                <a:solidFill>
                  <a:srgbClr val="000000"/>
                </a:solidFill>
                <a:latin typeface="Open Sauce"/>
                <a:ea typeface="Open Sauce"/>
                <a:cs typeface="Open Sauce"/>
                <a:sym typeface="Open Sauce"/>
              </a:rPr>
              <a:t>2- canbusdata : Geriye dönük görselleştirme için IoT’den json</a:t>
            </a:r>
          </a:p>
          <a:p>
            <a:pPr algn="l">
              <a:lnSpc>
                <a:spcPts val="2859"/>
              </a:lnSpc>
            </a:pPr>
            <a:r>
              <a:rPr lang="en-US" sz="2199">
                <a:solidFill>
                  <a:srgbClr val="000000"/>
                </a:solidFill>
                <a:latin typeface="Open Sauce"/>
                <a:ea typeface="Open Sauce"/>
                <a:cs typeface="Open Sauce"/>
                <a:sym typeface="Open Sauce"/>
              </a:rPr>
              <a:t>formatında gelen mesajları csv formatına çevirip s3 bucket’a kaydeder.</a:t>
            </a:r>
          </a:p>
          <a:p>
            <a:pPr algn="l">
              <a:lnSpc>
                <a:spcPts val="2859"/>
              </a:lnSpc>
            </a:pPr>
            <a:r>
              <a:rPr lang="en-US" sz="2199">
                <a:solidFill>
                  <a:srgbClr val="000000"/>
                </a:solidFill>
                <a:latin typeface="Open Sauce"/>
                <a:ea typeface="Open Sauce"/>
                <a:cs typeface="Open Sauce"/>
                <a:sym typeface="Open Sauce"/>
              </a:rPr>
              <a:t>3-canbusdbc : Geriye dönük görselleştirme için kullanılan bu kod </a:t>
            </a:r>
          </a:p>
          <a:p>
            <a:pPr algn="l">
              <a:lnSpc>
                <a:spcPts val="2859"/>
              </a:lnSpc>
            </a:pPr>
            <a:r>
              <a:rPr lang="en-US" sz="2199">
                <a:solidFill>
                  <a:srgbClr val="000000"/>
                </a:solidFill>
                <a:latin typeface="Open Sauce"/>
                <a:ea typeface="Open Sauce"/>
                <a:cs typeface="Open Sauce"/>
                <a:sym typeface="Open Sauce"/>
              </a:rPr>
              <a:t>s3 bucket’a kaydedilen dosyayı manuel olarak alır ve verileri anlamlı</a:t>
            </a:r>
          </a:p>
          <a:p>
            <a:pPr algn="l">
              <a:lnSpc>
                <a:spcPts val="2859"/>
              </a:lnSpc>
            </a:pPr>
            <a:r>
              <a:rPr lang="en-US" sz="2199">
                <a:solidFill>
                  <a:srgbClr val="000000"/>
                </a:solidFill>
                <a:latin typeface="Open Sauce"/>
                <a:ea typeface="Open Sauce"/>
                <a:cs typeface="Open Sauce"/>
                <a:sym typeface="Open Sauce"/>
              </a:rPr>
              <a:t>bir hale getirir.</a:t>
            </a:r>
          </a:p>
          <a:p>
            <a:pPr algn="l">
              <a:lnSpc>
                <a:spcPts val="2859"/>
              </a:lnSpc>
            </a:pPr>
            <a:r>
              <a:rPr lang="en-US" sz="2199">
                <a:solidFill>
                  <a:srgbClr val="000000"/>
                </a:solidFill>
                <a:latin typeface="Open Sauce"/>
                <a:ea typeface="Open Sauce"/>
                <a:cs typeface="Open Sauce"/>
                <a:sym typeface="Open Sauce"/>
              </a:rPr>
              <a:t>4-ASC :  S3 bucket içerisine gelen asc kayıtlarını csv formatında </a:t>
            </a:r>
          </a:p>
          <a:p>
            <a:pPr algn="l">
              <a:lnSpc>
                <a:spcPts val="2859"/>
              </a:lnSpc>
            </a:pPr>
            <a:r>
              <a:rPr lang="en-US" sz="2199">
                <a:solidFill>
                  <a:srgbClr val="000000"/>
                </a:solidFill>
                <a:latin typeface="Open Sauce"/>
                <a:ea typeface="Open Sauce"/>
                <a:cs typeface="Open Sauce"/>
                <a:sym typeface="Open Sauce"/>
              </a:rPr>
              <a:t>verilerin anlamlı hale gelebilmesini sağlayacak şekilde düzenleyip s3</a:t>
            </a:r>
          </a:p>
          <a:p>
            <a:pPr algn="l">
              <a:lnSpc>
                <a:spcPts val="2859"/>
              </a:lnSpc>
            </a:pPr>
            <a:r>
              <a:rPr lang="en-US" sz="2199">
                <a:solidFill>
                  <a:srgbClr val="000000"/>
                </a:solidFill>
                <a:latin typeface="Open Sauce"/>
                <a:ea typeface="Open Sauce"/>
                <a:cs typeface="Open Sauce"/>
                <a:sym typeface="Open Sauce"/>
              </a:rPr>
              <a:t>bucket’a kaydeder.</a:t>
            </a:r>
          </a:p>
          <a:p>
            <a:pPr algn="l">
              <a:lnSpc>
                <a:spcPts val="2859"/>
              </a:lnSpc>
            </a:pPr>
            <a:r>
              <a:rPr lang="en-US" sz="2199">
                <a:solidFill>
                  <a:srgbClr val="000000"/>
                </a:solidFill>
                <a:latin typeface="Open Sauce"/>
                <a:ea typeface="Open Sauce"/>
                <a:cs typeface="Open Sauce"/>
                <a:sym typeface="Open Sauce"/>
              </a:rPr>
              <a:t>5-ASCdbc : S3 bucket içerisine kaydedilen csv formatına çevrilmiş </a:t>
            </a:r>
          </a:p>
          <a:p>
            <a:pPr algn="l">
              <a:lnSpc>
                <a:spcPts val="2859"/>
              </a:lnSpc>
            </a:pPr>
            <a:r>
              <a:rPr lang="en-US" sz="2199">
                <a:solidFill>
                  <a:srgbClr val="000000"/>
                </a:solidFill>
                <a:latin typeface="Open Sauce"/>
                <a:ea typeface="Open Sauce"/>
                <a:cs typeface="Open Sauce"/>
                <a:sym typeface="Open Sauce"/>
              </a:rPr>
              <a:t>ASC kaydını anlamlı hale getirir.</a:t>
            </a:r>
          </a:p>
          <a:p>
            <a:pPr algn="l">
              <a:lnSpc>
                <a:spcPts val="2859"/>
              </a:lnSpc>
            </a:pPr>
          </a:p>
        </p:txBody>
      </p:sp>
      <p:sp>
        <p:nvSpPr>
          <p:cNvPr name="TextBox 14" id="14"/>
          <p:cNvSpPr txBox="true"/>
          <p:nvPr/>
        </p:nvSpPr>
        <p:spPr>
          <a:xfrm rot="0">
            <a:off x="8671913" y="9435396"/>
            <a:ext cx="8356389" cy="353060"/>
          </a:xfrm>
          <a:prstGeom prst="rect">
            <a:avLst/>
          </a:prstGeom>
        </p:spPr>
        <p:txBody>
          <a:bodyPr anchor="t" rtlCol="false" tIns="0" lIns="0" bIns="0" rIns="0">
            <a:spAutoFit/>
          </a:bodyPr>
          <a:lstStyle/>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Python 3.11 kullanılmıştır.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2142191" y="4828880"/>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grpSp>
        <p:nvGrpSpPr>
          <p:cNvPr name="Group 4" id="4"/>
          <p:cNvGrpSpPr/>
          <p:nvPr/>
        </p:nvGrpSpPr>
        <p:grpSpPr>
          <a:xfrm rot="0">
            <a:off x="2142191" y="3396305"/>
            <a:ext cx="9610044" cy="2381142"/>
            <a:chOff x="0" y="0"/>
            <a:chExt cx="3682024" cy="912318"/>
          </a:xfrm>
        </p:grpSpPr>
        <p:sp>
          <p:nvSpPr>
            <p:cNvPr name="Freeform 5" id="5"/>
            <p:cNvSpPr/>
            <p:nvPr/>
          </p:nvSpPr>
          <p:spPr>
            <a:xfrm flipH="false" flipV="false" rot="0">
              <a:off x="0" y="0"/>
              <a:ext cx="3682024" cy="912318"/>
            </a:xfrm>
            <a:custGeom>
              <a:avLst/>
              <a:gdLst/>
              <a:ahLst/>
              <a:cxnLst/>
              <a:rect r="r" b="b" t="t" l="l"/>
              <a:pathLst>
                <a:path h="912318" w="3682024">
                  <a:moveTo>
                    <a:pt x="0" y="0"/>
                  </a:moveTo>
                  <a:lnTo>
                    <a:pt x="3682024" y="0"/>
                  </a:lnTo>
                  <a:lnTo>
                    <a:pt x="3682024" y="912318"/>
                  </a:lnTo>
                  <a:lnTo>
                    <a:pt x="0" y="912318"/>
                  </a:lnTo>
                  <a:close/>
                </a:path>
              </a:pathLst>
            </a:custGeom>
            <a:solidFill>
              <a:srgbClr val="EFEFEF"/>
            </a:solidFill>
          </p:spPr>
        </p:sp>
        <p:sp>
          <p:nvSpPr>
            <p:cNvPr name="TextBox 6" id="6"/>
            <p:cNvSpPr txBox="true"/>
            <p:nvPr/>
          </p:nvSpPr>
          <p:spPr>
            <a:xfrm>
              <a:off x="0" y="-19050"/>
              <a:ext cx="3682024" cy="931368"/>
            </a:xfrm>
            <a:prstGeom prst="rect">
              <a:avLst/>
            </a:prstGeom>
          </p:spPr>
          <p:txBody>
            <a:bodyPr anchor="ctr" rtlCol="false" tIns="50800" lIns="50800" bIns="50800" rIns="50800"/>
            <a:lstStyle/>
            <a:p>
              <a:pPr algn="ctr">
                <a:lnSpc>
                  <a:spcPts val="2859"/>
                </a:lnSpc>
              </a:pPr>
            </a:p>
          </p:txBody>
        </p:sp>
      </p:grpSp>
      <p:sp>
        <p:nvSpPr>
          <p:cNvPr name="Freeform 7" id="7"/>
          <p:cNvSpPr/>
          <p:nvPr/>
        </p:nvSpPr>
        <p:spPr>
          <a:xfrm flipH="false" flipV="false" rot="0">
            <a:off x="2474235" y="3673321"/>
            <a:ext cx="1156649" cy="1173721"/>
          </a:xfrm>
          <a:custGeom>
            <a:avLst/>
            <a:gdLst/>
            <a:ahLst/>
            <a:cxnLst/>
            <a:rect r="r" b="b" t="t" l="l"/>
            <a:pathLst>
              <a:path h="1173721" w="1156649">
                <a:moveTo>
                  <a:pt x="0" y="0"/>
                </a:moveTo>
                <a:lnTo>
                  <a:pt x="1156649" y="0"/>
                </a:lnTo>
                <a:lnTo>
                  <a:pt x="1156649" y="1173721"/>
                </a:lnTo>
                <a:lnTo>
                  <a:pt x="0" y="11737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142191" y="7210022"/>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grpSp>
        <p:nvGrpSpPr>
          <p:cNvPr name="Group 9" id="9"/>
          <p:cNvGrpSpPr/>
          <p:nvPr/>
        </p:nvGrpSpPr>
        <p:grpSpPr>
          <a:xfrm rot="0">
            <a:off x="2142191" y="5777447"/>
            <a:ext cx="9610044" cy="2465422"/>
            <a:chOff x="0" y="0"/>
            <a:chExt cx="3682024" cy="944610"/>
          </a:xfrm>
        </p:grpSpPr>
        <p:sp>
          <p:nvSpPr>
            <p:cNvPr name="Freeform 10" id="10"/>
            <p:cNvSpPr/>
            <p:nvPr/>
          </p:nvSpPr>
          <p:spPr>
            <a:xfrm flipH="false" flipV="false" rot="0">
              <a:off x="0" y="0"/>
              <a:ext cx="3682024" cy="944610"/>
            </a:xfrm>
            <a:custGeom>
              <a:avLst/>
              <a:gdLst/>
              <a:ahLst/>
              <a:cxnLst/>
              <a:rect r="r" b="b" t="t" l="l"/>
              <a:pathLst>
                <a:path h="944610" w="3682024">
                  <a:moveTo>
                    <a:pt x="0" y="0"/>
                  </a:moveTo>
                  <a:lnTo>
                    <a:pt x="3682024" y="0"/>
                  </a:lnTo>
                  <a:lnTo>
                    <a:pt x="3682024" y="944610"/>
                  </a:lnTo>
                  <a:lnTo>
                    <a:pt x="0" y="944610"/>
                  </a:lnTo>
                  <a:close/>
                </a:path>
              </a:pathLst>
            </a:custGeom>
            <a:solidFill>
              <a:srgbClr val="EFEFEF"/>
            </a:solidFill>
          </p:spPr>
        </p:sp>
        <p:sp>
          <p:nvSpPr>
            <p:cNvPr name="TextBox 11" id="11"/>
            <p:cNvSpPr txBox="true"/>
            <p:nvPr/>
          </p:nvSpPr>
          <p:spPr>
            <a:xfrm>
              <a:off x="0" y="-19050"/>
              <a:ext cx="3682024" cy="963660"/>
            </a:xfrm>
            <a:prstGeom prst="rect">
              <a:avLst/>
            </a:prstGeom>
          </p:spPr>
          <p:txBody>
            <a:bodyPr anchor="ctr" rtlCol="false" tIns="50800" lIns="50800" bIns="50800" rIns="50800"/>
            <a:lstStyle/>
            <a:p>
              <a:pPr algn="ctr">
                <a:lnSpc>
                  <a:spcPts val="2859"/>
                </a:lnSpc>
              </a:pPr>
            </a:p>
          </p:txBody>
        </p:sp>
      </p:grpSp>
      <p:sp>
        <p:nvSpPr>
          <p:cNvPr name="Freeform 12" id="12"/>
          <p:cNvSpPr/>
          <p:nvPr/>
        </p:nvSpPr>
        <p:spPr>
          <a:xfrm flipH="false" flipV="false" rot="0">
            <a:off x="2371799" y="6162574"/>
            <a:ext cx="1159455" cy="1178744"/>
          </a:xfrm>
          <a:custGeom>
            <a:avLst/>
            <a:gdLst/>
            <a:ahLst/>
            <a:cxnLst/>
            <a:rect r="r" b="b" t="t" l="l"/>
            <a:pathLst>
              <a:path h="1178744" w="1159455">
                <a:moveTo>
                  <a:pt x="0" y="0"/>
                </a:moveTo>
                <a:lnTo>
                  <a:pt x="1159455" y="0"/>
                </a:lnTo>
                <a:lnTo>
                  <a:pt x="1159455" y="1178744"/>
                </a:lnTo>
                <a:lnTo>
                  <a:pt x="0" y="11787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2142191" y="888605"/>
            <a:ext cx="14312179" cy="1686342"/>
          </a:xfrm>
          <a:prstGeom prst="rect">
            <a:avLst/>
          </a:prstGeom>
        </p:spPr>
        <p:txBody>
          <a:bodyPr anchor="t" rtlCol="false" tIns="0" lIns="0" bIns="0" rIns="0">
            <a:spAutoFit/>
          </a:bodyPr>
          <a:lstStyle/>
          <a:p>
            <a:pPr algn="l">
              <a:lnSpc>
                <a:spcPts val="13774"/>
              </a:lnSpc>
            </a:pPr>
            <a:r>
              <a:rPr lang="en-US" b="true" sz="9981" spc="978">
                <a:solidFill>
                  <a:srgbClr val="231F20"/>
                </a:solidFill>
                <a:latin typeface="Oswald Bold"/>
                <a:ea typeface="Oswald Bold"/>
                <a:cs typeface="Oswald Bold"/>
                <a:sym typeface="Oswald Bold"/>
              </a:rPr>
              <a:t>PROBLEMİN TANMI</a:t>
            </a:r>
          </a:p>
        </p:txBody>
      </p:sp>
      <p:sp>
        <p:nvSpPr>
          <p:cNvPr name="TextBox 14" id="14"/>
          <p:cNvSpPr txBox="true"/>
          <p:nvPr/>
        </p:nvSpPr>
        <p:spPr>
          <a:xfrm rot="0">
            <a:off x="3908899" y="3624745"/>
            <a:ext cx="7132181" cy="1902095"/>
          </a:xfrm>
          <a:prstGeom prst="rect">
            <a:avLst/>
          </a:prstGeom>
        </p:spPr>
        <p:txBody>
          <a:bodyPr anchor="t" rtlCol="false" tIns="0" lIns="0" bIns="0" rIns="0">
            <a:spAutoFit/>
          </a:bodyPr>
          <a:lstStyle/>
          <a:p>
            <a:pPr algn="just">
              <a:lnSpc>
                <a:spcPts val="3050"/>
              </a:lnSpc>
            </a:pPr>
            <a:r>
              <a:rPr lang="en-US" sz="2210" spc="216">
                <a:solidFill>
                  <a:srgbClr val="231F20"/>
                </a:solidFill>
                <a:latin typeface="DM Sans"/>
                <a:ea typeface="DM Sans"/>
                <a:cs typeface="DM Sans"/>
                <a:sym typeface="DM Sans"/>
              </a:rPr>
              <a:t>Günümüz otobüslerinde yer alan ECU’lar araç CAN hattına araca dair bilgiler gönderir. Bu bilgilere çeşitli cihazlar yardımıyla ya da çeşitli telemetri sistemleriyle ulaşılabilir. </a:t>
            </a:r>
          </a:p>
          <a:p>
            <a:pPr algn="just" marL="0" indent="0" lvl="0">
              <a:lnSpc>
                <a:spcPts val="3050"/>
              </a:lnSpc>
              <a:spcBef>
                <a:spcPct val="0"/>
              </a:spcBef>
            </a:pPr>
          </a:p>
        </p:txBody>
      </p:sp>
      <p:sp>
        <p:nvSpPr>
          <p:cNvPr name="TextBox 15" id="15"/>
          <p:cNvSpPr txBox="true"/>
          <p:nvPr/>
        </p:nvSpPr>
        <p:spPr>
          <a:xfrm rot="0">
            <a:off x="3908899" y="6005886"/>
            <a:ext cx="7132181" cy="1902095"/>
          </a:xfrm>
          <a:prstGeom prst="rect">
            <a:avLst/>
          </a:prstGeom>
        </p:spPr>
        <p:txBody>
          <a:bodyPr anchor="t" rtlCol="false" tIns="0" lIns="0" bIns="0" rIns="0">
            <a:spAutoFit/>
          </a:bodyPr>
          <a:lstStyle/>
          <a:p>
            <a:pPr algn="just" marL="0" indent="0" lvl="0">
              <a:lnSpc>
                <a:spcPts val="3050"/>
              </a:lnSpc>
              <a:spcBef>
                <a:spcPct val="0"/>
              </a:spcBef>
            </a:pPr>
            <a:r>
              <a:rPr lang="en-US" sz="2210" spc="216">
                <a:solidFill>
                  <a:srgbClr val="231F20"/>
                </a:solidFill>
                <a:latin typeface="DM Sans"/>
                <a:ea typeface="DM Sans"/>
                <a:cs typeface="DM Sans"/>
                <a:sym typeface="DM Sans"/>
              </a:rPr>
              <a:t>Farklı telemetri sistemleri kullanmak hem maliyet açısından hem de bilgi güvenliği açısından zorluklar çıkarmaktadır. Akia firması kendi telemetri sistemini oluşturmak istemektedir.</a:t>
            </a:r>
          </a:p>
        </p:txBody>
      </p:sp>
      <p:sp>
        <p:nvSpPr>
          <p:cNvPr name="Freeform 16" id="16"/>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503597" y="2393526"/>
            <a:ext cx="9838342" cy="3307607"/>
          </a:xfrm>
          <a:custGeom>
            <a:avLst/>
            <a:gdLst/>
            <a:ahLst/>
            <a:cxnLst/>
            <a:rect r="r" b="b" t="t" l="l"/>
            <a:pathLst>
              <a:path h="3307607" w="9838342">
                <a:moveTo>
                  <a:pt x="0" y="0"/>
                </a:moveTo>
                <a:lnTo>
                  <a:pt x="9838343" y="0"/>
                </a:lnTo>
                <a:lnTo>
                  <a:pt x="9838343" y="3307606"/>
                </a:lnTo>
                <a:lnTo>
                  <a:pt x="0" y="3307606"/>
                </a:lnTo>
                <a:lnTo>
                  <a:pt x="0" y="0"/>
                </a:lnTo>
                <a:close/>
              </a:path>
            </a:pathLst>
          </a:custGeom>
          <a:blipFill>
            <a:blip r:embed="rId5"/>
            <a:stretch>
              <a:fillRect l="0" t="0" r="0" b="0"/>
            </a:stretch>
          </a:blipFill>
        </p:spPr>
      </p:sp>
      <p:sp>
        <p:nvSpPr>
          <p:cNvPr name="Freeform 9" id="9"/>
          <p:cNvSpPr/>
          <p:nvPr/>
        </p:nvSpPr>
        <p:spPr>
          <a:xfrm flipH="false" flipV="false" rot="0">
            <a:off x="503597" y="6333489"/>
            <a:ext cx="9838342" cy="3226553"/>
          </a:xfrm>
          <a:custGeom>
            <a:avLst/>
            <a:gdLst/>
            <a:ahLst/>
            <a:cxnLst/>
            <a:rect r="r" b="b" t="t" l="l"/>
            <a:pathLst>
              <a:path h="3226553" w="9838342">
                <a:moveTo>
                  <a:pt x="0" y="0"/>
                </a:moveTo>
                <a:lnTo>
                  <a:pt x="9838343" y="0"/>
                </a:lnTo>
                <a:lnTo>
                  <a:pt x="9838343" y="3226553"/>
                </a:lnTo>
                <a:lnTo>
                  <a:pt x="0" y="3226553"/>
                </a:lnTo>
                <a:lnTo>
                  <a:pt x="0" y="0"/>
                </a:lnTo>
                <a:close/>
              </a:path>
            </a:pathLst>
          </a:custGeom>
          <a:blipFill>
            <a:blip r:embed="rId6"/>
            <a:stretch>
              <a:fillRect l="0" t="0" r="0" b="0"/>
            </a:stretch>
          </a:blipFill>
        </p:spPr>
      </p:sp>
      <p:sp>
        <p:nvSpPr>
          <p:cNvPr name="TextBox 10" id="10"/>
          <p:cNvSpPr txBox="true"/>
          <p:nvPr/>
        </p:nvSpPr>
        <p:spPr>
          <a:xfrm rot="0">
            <a:off x="5892184" y="422843"/>
            <a:ext cx="5993096" cy="1518370"/>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LAMBDA FONKSİYONLARI</a:t>
            </a:r>
          </a:p>
        </p:txBody>
      </p:sp>
      <p:sp>
        <p:nvSpPr>
          <p:cNvPr name="TextBox 11" id="11"/>
          <p:cNvSpPr txBox="true"/>
          <p:nvPr/>
        </p:nvSpPr>
        <p:spPr>
          <a:xfrm rot="0">
            <a:off x="503597" y="5831255"/>
            <a:ext cx="4125234" cy="35306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pen Sauce"/>
                <a:ea typeface="Open Sauce"/>
                <a:cs typeface="Open Sauce"/>
                <a:sym typeface="Open Sauce"/>
              </a:rPr>
              <a:t>Şekil A :  Oluşturulmuş roller</a:t>
            </a:r>
          </a:p>
        </p:txBody>
      </p:sp>
      <p:sp>
        <p:nvSpPr>
          <p:cNvPr name="TextBox 12" id="12"/>
          <p:cNvSpPr txBox="true"/>
          <p:nvPr/>
        </p:nvSpPr>
        <p:spPr>
          <a:xfrm rot="0">
            <a:off x="-1460098" y="9769592"/>
            <a:ext cx="8356389" cy="35306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pen Sauce"/>
                <a:ea typeface="Open Sauce"/>
                <a:cs typeface="Open Sauce"/>
                <a:sym typeface="Open Sauce"/>
              </a:rPr>
              <a:t>Şekil A : Roller için gerekli izinler</a:t>
            </a:r>
          </a:p>
        </p:txBody>
      </p:sp>
      <p:sp>
        <p:nvSpPr>
          <p:cNvPr name="TextBox 13" id="13"/>
          <p:cNvSpPr txBox="true"/>
          <p:nvPr/>
        </p:nvSpPr>
        <p:spPr>
          <a:xfrm rot="0">
            <a:off x="10998339" y="2733040"/>
            <a:ext cx="6985516" cy="1076960"/>
          </a:xfrm>
          <a:prstGeom prst="rect">
            <a:avLst/>
          </a:prstGeom>
        </p:spPr>
        <p:txBody>
          <a:bodyPr anchor="t" rtlCol="false" tIns="0" lIns="0" bIns="0" rIns="0">
            <a:spAutoFit/>
          </a:bodyPr>
          <a:lstStyle/>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Her lambda fonksiyonu  bir rol ile çalışır. </a:t>
            </a:r>
          </a:p>
          <a:p>
            <a:pPr algn="l">
              <a:lnSpc>
                <a:spcPts val="2859"/>
              </a:lnSpc>
            </a:pPr>
            <a:r>
              <a:rPr lang="en-US" sz="2199">
                <a:solidFill>
                  <a:srgbClr val="000000"/>
                </a:solidFill>
                <a:latin typeface="Open Sauce"/>
                <a:ea typeface="Open Sauce"/>
                <a:cs typeface="Open Sauce"/>
                <a:sym typeface="Open Sauce"/>
              </a:rPr>
              <a:t>Roller sayesinde lambda fonksiyonu diğer hizmetler</a:t>
            </a:r>
          </a:p>
          <a:p>
            <a:pPr algn="l">
              <a:lnSpc>
                <a:spcPts val="2859"/>
              </a:lnSpc>
            </a:pPr>
            <a:r>
              <a:rPr lang="en-US" sz="2199">
                <a:solidFill>
                  <a:srgbClr val="000000"/>
                </a:solidFill>
                <a:latin typeface="Open Sauce"/>
                <a:ea typeface="Open Sauce"/>
                <a:cs typeface="Open Sauce"/>
                <a:sym typeface="Open Sauce"/>
              </a:rPr>
              <a:t>üzerinde işlemler yapabilir.</a:t>
            </a:r>
            <a:r>
              <a:rPr lang="en-US" sz="2199">
                <a:solidFill>
                  <a:srgbClr val="000000"/>
                </a:solidFill>
                <a:latin typeface="Open Sauce"/>
                <a:ea typeface="Open Sauce"/>
                <a:cs typeface="Open Sauce"/>
                <a:sym typeface="Open Sauce"/>
              </a:rPr>
              <a:t>  </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03920" y="3145142"/>
            <a:ext cx="8150417" cy="2904248"/>
          </a:xfrm>
          <a:custGeom>
            <a:avLst/>
            <a:gdLst/>
            <a:ahLst/>
            <a:cxnLst/>
            <a:rect r="r" b="b" t="t" l="l"/>
            <a:pathLst>
              <a:path h="2904248" w="8150417">
                <a:moveTo>
                  <a:pt x="0" y="0"/>
                </a:moveTo>
                <a:lnTo>
                  <a:pt x="8150416" y="0"/>
                </a:lnTo>
                <a:lnTo>
                  <a:pt x="8150416" y="2904248"/>
                </a:lnTo>
                <a:lnTo>
                  <a:pt x="0" y="2904248"/>
                </a:lnTo>
                <a:lnTo>
                  <a:pt x="0" y="0"/>
                </a:lnTo>
                <a:close/>
              </a:path>
            </a:pathLst>
          </a:custGeom>
          <a:blipFill>
            <a:blip r:embed="rId5"/>
            <a:stretch>
              <a:fillRect l="0" t="0" r="0" b="0"/>
            </a:stretch>
          </a:blipFill>
        </p:spPr>
      </p:sp>
      <p:sp>
        <p:nvSpPr>
          <p:cNvPr name="Freeform 9" id="9"/>
          <p:cNvSpPr/>
          <p:nvPr/>
        </p:nvSpPr>
        <p:spPr>
          <a:xfrm flipH="false" flipV="false" rot="0">
            <a:off x="8888732" y="3145142"/>
            <a:ext cx="8959323" cy="1505166"/>
          </a:xfrm>
          <a:custGeom>
            <a:avLst/>
            <a:gdLst/>
            <a:ahLst/>
            <a:cxnLst/>
            <a:rect r="r" b="b" t="t" l="l"/>
            <a:pathLst>
              <a:path h="1505166" w="8959323">
                <a:moveTo>
                  <a:pt x="0" y="0"/>
                </a:moveTo>
                <a:lnTo>
                  <a:pt x="8959323" y="0"/>
                </a:lnTo>
                <a:lnTo>
                  <a:pt x="8959323" y="1505166"/>
                </a:lnTo>
                <a:lnTo>
                  <a:pt x="0" y="1505166"/>
                </a:lnTo>
                <a:lnTo>
                  <a:pt x="0" y="0"/>
                </a:lnTo>
                <a:close/>
              </a:path>
            </a:pathLst>
          </a:custGeom>
          <a:blipFill>
            <a:blip r:embed="rId6"/>
            <a:stretch>
              <a:fillRect l="0" t="0" r="0" b="0"/>
            </a:stretch>
          </a:blipFill>
        </p:spPr>
      </p:sp>
      <p:sp>
        <p:nvSpPr>
          <p:cNvPr name="Freeform 10" id="10"/>
          <p:cNvSpPr/>
          <p:nvPr/>
        </p:nvSpPr>
        <p:spPr>
          <a:xfrm flipH="false" flipV="false" rot="0">
            <a:off x="503597" y="6539599"/>
            <a:ext cx="2829863" cy="3133898"/>
          </a:xfrm>
          <a:custGeom>
            <a:avLst/>
            <a:gdLst/>
            <a:ahLst/>
            <a:cxnLst/>
            <a:rect r="r" b="b" t="t" l="l"/>
            <a:pathLst>
              <a:path h="3133898" w="2829863">
                <a:moveTo>
                  <a:pt x="0" y="0"/>
                </a:moveTo>
                <a:lnTo>
                  <a:pt x="2829864" y="0"/>
                </a:lnTo>
                <a:lnTo>
                  <a:pt x="2829864" y="3133898"/>
                </a:lnTo>
                <a:lnTo>
                  <a:pt x="0" y="3133898"/>
                </a:lnTo>
                <a:lnTo>
                  <a:pt x="0" y="0"/>
                </a:lnTo>
                <a:close/>
              </a:path>
            </a:pathLst>
          </a:custGeom>
          <a:blipFill>
            <a:blip r:embed="rId7"/>
            <a:stretch>
              <a:fillRect l="0" t="0" r="0" b="0"/>
            </a:stretch>
          </a:blipFill>
        </p:spPr>
      </p:sp>
      <p:sp>
        <p:nvSpPr>
          <p:cNvPr name="TextBox 11" id="11"/>
          <p:cNvSpPr txBox="true"/>
          <p:nvPr/>
        </p:nvSpPr>
        <p:spPr>
          <a:xfrm rot="0">
            <a:off x="5892184" y="422843"/>
            <a:ext cx="5993096" cy="1518370"/>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LAMBDA FONKSİYONLARI</a:t>
            </a:r>
          </a:p>
        </p:txBody>
      </p:sp>
      <p:sp>
        <p:nvSpPr>
          <p:cNvPr name="TextBox 12" id="12"/>
          <p:cNvSpPr txBox="true"/>
          <p:nvPr/>
        </p:nvSpPr>
        <p:spPr>
          <a:xfrm rot="0">
            <a:off x="403920" y="2468232"/>
            <a:ext cx="1249561" cy="35306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pen Sauce"/>
                <a:ea typeface="Open Sauce"/>
                <a:cs typeface="Open Sauce"/>
                <a:sym typeface="Open Sauce"/>
              </a:rPr>
              <a:t>1-dbckod</a:t>
            </a:r>
          </a:p>
        </p:txBody>
      </p:sp>
      <p:sp>
        <p:nvSpPr>
          <p:cNvPr name="TextBox 13" id="13"/>
          <p:cNvSpPr txBox="true"/>
          <p:nvPr/>
        </p:nvSpPr>
        <p:spPr>
          <a:xfrm rot="0">
            <a:off x="-1482220" y="6124812"/>
            <a:ext cx="8356389" cy="35306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pen Sauce"/>
                <a:ea typeface="Open Sauce"/>
                <a:cs typeface="Open Sauce"/>
                <a:sym typeface="Open Sauce"/>
              </a:rPr>
              <a:t>Şekil A : dbckod diyagramı</a:t>
            </a:r>
          </a:p>
        </p:txBody>
      </p:sp>
      <p:sp>
        <p:nvSpPr>
          <p:cNvPr name="TextBox 14" id="14"/>
          <p:cNvSpPr txBox="true"/>
          <p:nvPr/>
        </p:nvSpPr>
        <p:spPr>
          <a:xfrm rot="0">
            <a:off x="197948" y="9716174"/>
            <a:ext cx="8356389" cy="35306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pen Sauce"/>
                <a:ea typeface="Open Sauce"/>
                <a:cs typeface="Open Sauce"/>
                <a:sym typeface="Open Sauce"/>
              </a:rPr>
              <a:t>Şekil A : dbckod’un test edilmesi için gerekli json dosyası</a:t>
            </a:r>
          </a:p>
        </p:txBody>
      </p:sp>
      <p:sp>
        <p:nvSpPr>
          <p:cNvPr name="TextBox 15" id="15"/>
          <p:cNvSpPr txBox="true"/>
          <p:nvPr/>
        </p:nvSpPr>
        <p:spPr>
          <a:xfrm rot="0">
            <a:off x="7869690" y="4790440"/>
            <a:ext cx="8356389" cy="35306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pen Sauce"/>
                <a:ea typeface="Open Sauce"/>
                <a:cs typeface="Open Sauce"/>
                <a:sym typeface="Open Sauce"/>
              </a:rPr>
              <a:t>Şekil A : dbckodun genel yapılandırma ayarları</a:t>
            </a:r>
          </a:p>
        </p:txBody>
      </p:sp>
      <p:sp>
        <p:nvSpPr>
          <p:cNvPr name="TextBox 16" id="16"/>
          <p:cNvSpPr txBox="true"/>
          <p:nvPr/>
        </p:nvSpPr>
        <p:spPr>
          <a:xfrm rot="0">
            <a:off x="4987885" y="6291817"/>
            <a:ext cx="13300115" cy="2162810"/>
          </a:xfrm>
          <a:prstGeom prst="rect">
            <a:avLst/>
          </a:prstGeom>
        </p:spPr>
        <p:txBody>
          <a:bodyPr anchor="t" rtlCol="false" tIns="0" lIns="0" bIns="0" rIns="0">
            <a:spAutoFit/>
          </a:bodyPr>
          <a:lstStyle/>
          <a:p>
            <a:pPr algn="l">
              <a:lnSpc>
                <a:spcPts val="2859"/>
              </a:lnSpc>
            </a:pPr>
            <a:r>
              <a:rPr lang="en-US" sz="2199">
                <a:solidFill>
                  <a:srgbClr val="000000"/>
                </a:solidFill>
                <a:latin typeface="Open Sauce"/>
                <a:ea typeface="Open Sauce"/>
                <a:cs typeface="Open Sauce"/>
                <a:sym typeface="Open Sauce"/>
              </a:rPr>
              <a:t>1-dbckod: Esp’den IoT’ye gelen anlık görselleştirme verilerini  tetiklenme ile alır . </a:t>
            </a:r>
          </a:p>
          <a:p>
            <a:pPr algn="l">
              <a:lnSpc>
                <a:spcPts val="2859"/>
              </a:lnSpc>
            </a:pPr>
            <a:r>
              <a:rPr lang="en-US" sz="2199">
                <a:solidFill>
                  <a:srgbClr val="000000"/>
                </a:solidFill>
                <a:latin typeface="Open Sauce"/>
                <a:ea typeface="Open Sauce"/>
                <a:cs typeface="Open Sauce"/>
                <a:sym typeface="Open Sauce"/>
              </a:rPr>
              <a:t>Verileri  json formatından csv formatına çevirip s3 bucket içindeki data klasorune kaydeder.</a:t>
            </a:r>
          </a:p>
          <a:p>
            <a:pPr algn="l">
              <a:lnSpc>
                <a:spcPts val="2859"/>
              </a:lnSpc>
            </a:pPr>
            <a:r>
              <a:rPr lang="en-US" sz="2199">
                <a:solidFill>
                  <a:srgbClr val="000000"/>
                </a:solidFill>
                <a:latin typeface="Open Sauce"/>
                <a:ea typeface="Open Sauce"/>
                <a:cs typeface="Open Sauce"/>
                <a:sym typeface="Open Sauce"/>
              </a:rPr>
              <a:t>Daha sonra bu data klasöründeki verileri alır ve s3 bucket’dan DBC dosyasını indirip verileri anlamlı </a:t>
            </a:r>
          </a:p>
          <a:p>
            <a:pPr algn="l">
              <a:lnSpc>
                <a:spcPts val="2859"/>
              </a:lnSpc>
            </a:pPr>
            <a:r>
              <a:rPr lang="en-US" sz="2199">
                <a:solidFill>
                  <a:srgbClr val="000000"/>
                </a:solidFill>
                <a:latin typeface="Open Sauce"/>
                <a:ea typeface="Open Sauce"/>
                <a:cs typeface="Open Sauce"/>
                <a:sym typeface="Open Sauce"/>
              </a:rPr>
              <a:t>hale getirir ve çıktıyı output klasörüne kaydeder.</a:t>
            </a:r>
          </a:p>
          <a:p>
            <a:pPr algn="l">
              <a:lnSpc>
                <a:spcPts val="2859"/>
              </a:lnSpc>
            </a:pPr>
            <a:r>
              <a:rPr lang="en-US" sz="2199">
                <a:solidFill>
                  <a:srgbClr val="000000"/>
                </a:solidFill>
                <a:latin typeface="Open Sauce"/>
                <a:ea typeface="Open Sauce"/>
                <a:cs typeface="Open Sauce"/>
                <a:sym typeface="Open Sauce"/>
              </a:rPr>
              <a:t>2-dbckodun test edilebilmesi için bir test dosyası yazılır .</a:t>
            </a:r>
          </a:p>
          <a:p>
            <a:pPr algn="l">
              <a:lnSpc>
                <a:spcPts val="2859"/>
              </a:lnSpc>
              <a:spcBef>
                <a:spcPct val="0"/>
              </a:spcBef>
            </a:pPr>
            <a:r>
              <a:rPr lang="en-US" sz="2199">
                <a:solidFill>
                  <a:srgbClr val="000000"/>
                </a:solidFill>
                <a:latin typeface="Open Sauce"/>
                <a:ea typeface="Open Sauce"/>
                <a:cs typeface="Open Sauce"/>
                <a:sym typeface="Open Sauce"/>
              </a:rPr>
              <a:t>3- Kodun genel yapılandırması yapılır.</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503597" y="3086100"/>
            <a:ext cx="11107491" cy="3529570"/>
          </a:xfrm>
          <a:custGeom>
            <a:avLst/>
            <a:gdLst/>
            <a:ahLst/>
            <a:cxnLst/>
            <a:rect r="r" b="b" t="t" l="l"/>
            <a:pathLst>
              <a:path h="3529570" w="11107491">
                <a:moveTo>
                  <a:pt x="0" y="0"/>
                </a:moveTo>
                <a:lnTo>
                  <a:pt x="11107491" y="0"/>
                </a:lnTo>
                <a:lnTo>
                  <a:pt x="11107491" y="3529570"/>
                </a:lnTo>
                <a:lnTo>
                  <a:pt x="0" y="3529570"/>
                </a:lnTo>
                <a:lnTo>
                  <a:pt x="0" y="0"/>
                </a:lnTo>
                <a:close/>
              </a:path>
            </a:pathLst>
          </a:custGeom>
          <a:blipFill>
            <a:blip r:embed="rId5"/>
            <a:stretch>
              <a:fillRect l="0" t="0" r="0" b="0"/>
            </a:stretch>
          </a:blipFill>
        </p:spPr>
      </p:sp>
      <p:sp>
        <p:nvSpPr>
          <p:cNvPr name="Freeform 9" id="9"/>
          <p:cNvSpPr/>
          <p:nvPr/>
        </p:nvSpPr>
        <p:spPr>
          <a:xfrm flipH="false" flipV="false" rot="0">
            <a:off x="503597" y="7634947"/>
            <a:ext cx="11107491" cy="1623353"/>
          </a:xfrm>
          <a:custGeom>
            <a:avLst/>
            <a:gdLst/>
            <a:ahLst/>
            <a:cxnLst/>
            <a:rect r="r" b="b" t="t" l="l"/>
            <a:pathLst>
              <a:path h="1623353" w="11107491">
                <a:moveTo>
                  <a:pt x="0" y="0"/>
                </a:moveTo>
                <a:lnTo>
                  <a:pt x="11107491" y="0"/>
                </a:lnTo>
                <a:lnTo>
                  <a:pt x="11107491" y="1623353"/>
                </a:lnTo>
                <a:lnTo>
                  <a:pt x="0" y="1623353"/>
                </a:lnTo>
                <a:lnTo>
                  <a:pt x="0" y="0"/>
                </a:lnTo>
                <a:close/>
              </a:path>
            </a:pathLst>
          </a:custGeom>
          <a:blipFill>
            <a:blip r:embed="rId6"/>
            <a:stretch>
              <a:fillRect l="-1310" t="0" r="-5441" b="0"/>
            </a:stretch>
          </a:blipFill>
        </p:spPr>
      </p:sp>
      <p:sp>
        <p:nvSpPr>
          <p:cNvPr name="TextBox 10" id="10"/>
          <p:cNvSpPr txBox="true"/>
          <p:nvPr/>
        </p:nvSpPr>
        <p:spPr>
          <a:xfrm rot="0">
            <a:off x="5892184" y="422843"/>
            <a:ext cx="5993096" cy="1518370"/>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LAMBDA FONKSİYONLARI</a:t>
            </a:r>
          </a:p>
        </p:txBody>
      </p:sp>
      <p:sp>
        <p:nvSpPr>
          <p:cNvPr name="TextBox 11" id="11"/>
          <p:cNvSpPr txBox="true"/>
          <p:nvPr/>
        </p:nvSpPr>
        <p:spPr>
          <a:xfrm rot="0">
            <a:off x="-1575936" y="6938987"/>
            <a:ext cx="8356389" cy="35306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pen Sauce"/>
                <a:ea typeface="Open Sauce"/>
                <a:cs typeface="Open Sauce"/>
                <a:sym typeface="Open Sauce"/>
              </a:rPr>
              <a:t>Şekil A : dbckodun kullandığı rol</a:t>
            </a:r>
          </a:p>
        </p:txBody>
      </p:sp>
      <p:sp>
        <p:nvSpPr>
          <p:cNvPr name="TextBox 12" id="12"/>
          <p:cNvSpPr txBox="true"/>
          <p:nvPr/>
        </p:nvSpPr>
        <p:spPr>
          <a:xfrm rot="0">
            <a:off x="-934378" y="9582150"/>
            <a:ext cx="8356389" cy="35306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pen Sauce"/>
                <a:ea typeface="Open Sauce"/>
                <a:cs typeface="Open Sauce"/>
                <a:sym typeface="Open Sauce"/>
              </a:rPr>
              <a:t>Şekil A : dbckod için oluşturulmuş katman</a:t>
            </a:r>
          </a:p>
        </p:txBody>
      </p:sp>
      <p:sp>
        <p:nvSpPr>
          <p:cNvPr name="TextBox 13" id="13"/>
          <p:cNvSpPr txBox="true"/>
          <p:nvPr/>
        </p:nvSpPr>
        <p:spPr>
          <a:xfrm rot="0">
            <a:off x="11814810" y="3411975"/>
            <a:ext cx="6473190" cy="1438910"/>
          </a:xfrm>
          <a:prstGeom prst="rect">
            <a:avLst/>
          </a:prstGeom>
        </p:spPr>
        <p:txBody>
          <a:bodyPr anchor="t" rtlCol="false" tIns="0" lIns="0" bIns="0" rIns="0">
            <a:spAutoFit/>
          </a:bodyPr>
          <a:lstStyle/>
          <a:p>
            <a:pPr algn="just" marL="474979" indent="-237490" lvl="1">
              <a:lnSpc>
                <a:spcPts val="2859"/>
              </a:lnSpc>
              <a:buFont typeface="Arial"/>
              <a:buChar char="•"/>
            </a:pPr>
            <a:r>
              <a:rPr lang="en-US" sz="2199">
                <a:solidFill>
                  <a:srgbClr val="000000"/>
                </a:solidFill>
                <a:latin typeface="Open Sauce"/>
                <a:ea typeface="Open Sauce"/>
                <a:cs typeface="Open Sauce"/>
                <a:sym typeface="Open Sauce"/>
              </a:rPr>
              <a:t>Dbckod  içindeki bazı kütüphaneler </a:t>
            </a:r>
          </a:p>
          <a:p>
            <a:pPr algn="just">
              <a:lnSpc>
                <a:spcPts val="2859"/>
              </a:lnSpc>
            </a:pPr>
            <a:r>
              <a:rPr lang="en-US" sz="2199">
                <a:solidFill>
                  <a:srgbClr val="000000"/>
                </a:solidFill>
                <a:latin typeface="Open Sauce"/>
                <a:ea typeface="Open Sauce"/>
                <a:cs typeface="Open Sauce"/>
                <a:sym typeface="Open Sauce"/>
              </a:rPr>
              <a:t> katman yoluyla lambda fonksiyonuna entegre</a:t>
            </a:r>
          </a:p>
          <a:p>
            <a:pPr algn="just">
              <a:lnSpc>
                <a:spcPts val="2859"/>
              </a:lnSpc>
            </a:pPr>
            <a:r>
              <a:rPr lang="en-US" sz="2199">
                <a:solidFill>
                  <a:srgbClr val="000000"/>
                </a:solidFill>
                <a:latin typeface="Open Sauce"/>
                <a:ea typeface="Open Sauce"/>
                <a:cs typeface="Open Sauce"/>
                <a:sym typeface="Open Sauce"/>
              </a:rPr>
              <a:t>edilir. cantools kütüphanesi bu kütüphanelerden</a:t>
            </a:r>
          </a:p>
          <a:p>
            <a:pPr algn="just">
              <a:lnSpc>
                <a:spcPts val="2859"/>
              </a:lnSpc>
            </a:pPr>
            <a:r>
              <a:rPr lang="en-US" sz="2199">
                <a:solidFill>
                  <a:srgbClr val="000000"/>
                </a:solidFill>
                <a:latin typeface="Open Sauce"/>
                <a:ea typeface="Open Sauce"/>
                <a:cs typeface="Open Sauce"/>
                <a:sym typeface="Open Sauce"/>
              </a:rPr>
              <a:t> birine örnektir. </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364442" y="2387333"/>
            <a:ext cx="10425807" cy="5440298"/>
          </a:xfrm>
          <a:custGeom>
            <a:avLst/>
            <a:gdLst/>
            <a:ahLst/>
            <a:cxnLst/>
            <a:rect r="r" b="b" t="t" l="l"/>
            <a:pathLst>
              <a:path h="5440298" w="10425807">
                <a:moveTo>
                  <a:pt x="0" y="0"/>
                </a:moveTo>
                <a:lnTo>
                  <a:pt x="10425807" y="0"/>
                </a:lnTo>
                <a:lnTo>
                  <a:pt x="10425807" y="5440297"/>
                </a:lnTo>
                <a:lnTo>
                  <a:pt x="0" y="5440297"/>
                </a:lnTo>
                <a:lnTo>
                  <a:pt x="0" y="0"/>
                </a:lnTo>
                <a:close/>
              </a:path>
            </a:pathLst>
          </a:custGeom>
          <a:blipFill>
            <a:blip r:embed="rId5"/>
            <a:stretch>
              <a:fillRect l="0" t="0" r="0" b="0"/>
            </a:stretch>
          </a:blipFill>
        </p:spPr>
      </p:sp>
      <p:sp>
        <p:nvSpPr>
          <p:cNvPr name="Freeform 9" id="9"/>
          <p:cNvSpPr/>
          <p:nvPr/>
        </p:nvSpPr>
        <p:spPr>
          <a:xfrm flipH="false" flipV="false" rot="0">
            <a:off x="364442" y="8501303"/>
            <a:ext cx="10286652" cy="1129748"/>
          </a:xfrm>
          <a:custGeom>
            <a:avLst/>
            <a:gdLst/>
            <a:ahLst/>
            <a:cxnLst/>
            <a:rect r="r" b="b" t="t" l="l"/>
            <a:pathLst>
              <a:path h="1129748" w="10286652">
                <a:moveTo>
                  <a:pt x="0" y="0"/>
                </a:moveTo>
                <a:lnTo>
                  <a:pt x="10286652" y="0"/>
                </a:lnTo>
                <a:lnTo>
                  <a:pt x="10286652" y="1129748"/>
                </a:lnTo>
                <a:lnTo>
                  <a:pt x="0" y="1129748"/>
                </a:lnTo>
                <a:lnTo>
                  <a:pt x="0" y="0"/>
                </a:lnTo>
                <a:close/>
              </a:path>
            </a:pathLst>
          </a:custGeom>
          <a:blipFill>
            <a:blip r:embed="rId6"/>
            <a:stretch>
              <a:fillRect l="0" t="0" r="0" b="0"/>
            </a:stretch>
          </a:blipFill>
        </p:spPr>
      </p:sp>
      <p:sp>
        <p:nvSpPr>
          <p:cNvPr name="TextBox 10" id="10"/>
          <p:cNvSpPr txBox="true"/>
          <p:nvPr/>
        </p:nvSpPr>
        <p:spPr>
          <a:xfrm rot="0">
            <a:off x="5892184" y="422843"/>
            <a:ext cx="5993096" cy="1518370"/>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LAMBDA FONKSİYONLARI</a:t>
            </a:r>
          </a:p>
        </p:txBody>
      </p:sp>
      <p:sp>
        <p:nvSpPr>
          <p:cNvPr name="TextBox 11" id="11"/>
          <p:cNvSpPr txBox="true"/>
          <p:nvPr/>
        </p:nvSpPr>
        <p:spPr>
          <a:xfrm rot="0">
            <a:off x="-1582355" y="7976793"/>
            <a:ext cx="8356389" cy="35306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pen Sauce"/>
                <a:ea typeface="Open Sauce"/>
                <a:cs typeface="Open Sauce"/>
                <a:sym typeface="Open Sauce"/>
              </a:rPr>
              <a:t>Şekil A : Katman oluşturma sayfası</a:t>
            </a:r>
          </a:p>
        </p:txBody>
      </p:sp>
      <p:sp>
        <p:nvSpPr>
          <p:cNvPr name="TextBox 12" id="12"/>
          <p:cNvSpPr txBox="true"/>
          <p:nvPr/>
        </p:nvSpPr>
        <p:spPr>
          <a:xfrm rot="0">
            <a:off x="23522" y="9678676"/>
            <a:ext cx="8865211" cy="35306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pen Sauce"/>
                <a:ea typeface="Open Sauce"/>
                <a:cs typeface="Open Sauce"/>
                <a:sym typeface="Open Sauce"/>
              </a:rPr>
              <a:t>Şekil A : Oluşturulan katmanın lambda fonksiyonuna eklenmesi</a:t>
            </a:r>
          </a:p>
        </p:txBody>
      </p:sp>
      <p:sp>
        <p:nvSpPr>
          <p:cNvPr name="TextBox 13" id="13"/>
          <p:cNvSpPr txBox="true"/>
          <p:nvPr/>
        </p:nvSpPr>
        <p:spPr>
          <a:xfrm rot="0">
            <a:off x="11083240" y="2733040"/>
            <a:ext cx="6742986" cy="4334510"/>
          </a:xfrm>
          <a:prstGeom prst="rect">
            <a:avLst/>
          </a:prstGeom>
        </p:spPr>
        <p:txBody>
          <a:bodyPr anchor="t" rtlCol="false" tIns="0" lIns="0" bIns="0" rIns="0">
            <a:spAutoFit/>
          </a:bodyPr>
          <a:lstStyle/>
          <a:p>
            <a:pPr algn="l">
              <a:lnSpc>
                <a:spcPts val="2859"/>
              </a:lnSpc>
            </a:pPr>
            <a:r>
              <a:rPr lang="en-US" sz="2199">
                <a:solidFill>
                  <a:srgbClr val="000000"/>
                </a:solidFill>
                <a:latin typeface="Open Sauce"/>
                <a:ea typeface="Open Sauce"/>
                <a:cs typeface="Open Sauce"/>
                <a:sym typeface="Open Sauce"/>
              </a:rPr>
              <a:t>1-Bir katman yerel bilgisayar üzerinden oluşturulur</a:t>
            </a:r>
          </a:p>
          <a:p>
            <a:pPr algn="l">
              <a:lnSpc>
                <a:spcPts val="2859"/>
              </a:lnSpc>
            </a:pPr>
            <a:r>
              <a:rPr lang="en-US" sz="2199">
                <a:solidFill>
                  <a:srgbClr val="000000"/>
                </a:solidFill>
                <a:latin typeface="Open Sauce"/>
                <a:ea typeface="Open Sauce"/>
                <a:cs typeface="Open Sauce"/>
                <a:sym typeface="Open Sauce"/>
              </a:rPr>
              <a:t>Yerel bilgisayarda hangi dil kullanılıyorsa ve hangi </a:t>
            </a:r>
          </a:p>
          <a:p>
            <a:pPr algn="l">
              <a:lnSpc>
                <a:spcPts val="2859"/>
              </a:lnSpc>
            </a:pPr>
            <a:r>
              <a:rPr lang="en-US" sz="2199">
                <a:solidFill>
                  <a:srgbClr val="000000"/>
                </a:solidFill>
                <a:latin typeface="Open Sauce"/>
                <a:ea typeface="Open Sauce"/>
                <a:cs typeface="Open Sauce"/>
                <a:sym typeface="Open Sauce"/>
              </a:rPr>
              <a:t>kütüphaneye ihtiyaç varsa bu dosyalar indirilir</a:t>
            </a:r>
          </a:p>
          <a:p>
            <a:pPr algn="l">
              <a:lnSpc>
                <a:spcPts val="2859"/>
              </a:lnSpc>
            </a:pPr>
            <a:r>
              <a:rPr lang="en-US" sz="2199">
                <a:solidFill>
                  <a:srgbClr val="000000"/>
                </a:solidFill>
                <a:latin typeface="Open Sauce"/>
                <a:ea typeface="Open Sauce"/>
                <a:cs typeface="Open Sauce"/>
                <a:sym typeface="Open Sauce"/>
              </a:rPr>
              <a:t>ve zip haline getirilir. Daha sonra dosya 10 MB’dan</a:t>
            </a:r>
          </a:p>
          <a:p>
            <a:pPr algn="l">
              <a:lnSpc>
                <a:spcPts val="2859"/>
              </a:lnSpc>
            </a:pPr>
            <a:r>
              <a:rPr lang="en-US" sz="2199">
                <a:solidFill>
                  <a:srgbClr val="000000"/>
                </a:solidFill>
                <a:latin typeface="Open Sauce"/>
                <a:ea typeface="Open Sauce"/>
                <a:cs typeface="Open Sauce"/>
                <a:sym typeface="Open Sauce"/>
              </a:rPr>
              <a:t>düşükse direkt olarak zip dosyası yüklenebilirken</a:t>
            </a:r>
          </a:p>
          <a:p>
            <a:pPr algn="l">
              <a:lnSpc>
                <a:spcPts val="2859"/>
              </a:lnSpc>
            </a:pPr>
            <a:r>
              <a:rPr lang="en-US" sz="2199">
                <a:solidFill>
                  <a:srgbClr val="000000"/>
                </a:solidFill>
                <a:latin typeface="Open Sauce"/>
                <a:ea typeface="Open Sauce"/>
                <a:cs typeface="Open Sauce"/>
                <a:sym typeface="Open Sauce"/>
              </a:rPr>
              <a:t>10 MB’dan büyükse Amazon S3'üzerinden</a:t>
            </a:r>
          </a:p>
          <a:p>
            <a:pPr algn="l">
              <a:lnSpc>
                <a:spcPts val="2859"/>
              </a:lnSpc>
            </a:pPr>
            <a:r>
              <a:rPr lang="en-US" sz="2199">
                <a:solidFill>
                  <a:srgbClr val="000000"/>
                </a:solidFill>
                <a:latin typeface="Open Sauce"/>
                <a:ea typeface="Open Sauce"/>
                <a:cs typeface="Open Sauce"/>
                <a:sym typeface="Open Sauce"/>
              </a:rPr>
              <a:t>yüklenir.</a:t>
            </a:r>
          </a:p>
          <a:p>
            <a:pPr algn="ctr">
              <a:lnSpc>
                <a:spcPts val="2859"/>
              </a:lnSpc>
            </a:pPr>
          </a:p>
          <a:p>
            <a:pPr algn="ctr">
              <a:lnSpc>
                <a:spcPts val="2859"/>
              </a:lnSpc>
            </a:pPr>
          </a:p>
          <a:p>
            <a:pPr algn="ctr">
              <a:lnSpc>
                <a:spcPts val="2859"/>
              </a:lnSpc>
            </a:pPr>
            <a:r>
              <a:rPr lang="en-US" sz="2199">
                <a:solidFill>
                  <a:srgbClr val="000000"/>
                </a:solidFill>
                <a:latin typeface="Open Sauce"/>
                <a:ea typeface="Open Sauce"/>
                <a:cs typeface="Open Sauce"/>
                <a:sym typeface="Open Sauce"/>
              </a:rPr>
              <a:t>2- Katman oluşturulduktan sonra hangi lambda </a:t>
            </a:r>
          </a:p>
          <a:p>
            <a:pPr algn="ctr">
              <a:lnSpc>
                <a:spcPts val="2859"/>
              </a:lnSpc>
            </a:pPr>
            <a:r>
              <a:rPr lang="en-US" sz="2199">
                <a:solidFill>
                  <a:srgbClr val="000000"/>
                </a:solidFill>
                <a:latin typeface="Open Sauce"/>
                <a:ea typeface="Open Sauce"/>
                <a:cs typeface="Open Sauce"/>
                <a:sym typeface="Open Sauce"/>
              </a:rPr>
              <a:t>fonksiyonunda kullanılacaksa o koda eklenmelidir.</a:t>
            </a:r>
          </a:p>
          <a:p>
            <a:pPr algn="ctr">
              <a:lnSpc>
                <a:spcPts val="2859"/>
              </a:lnSpc>
              <a:spcBef>
                <a:spcPct val="0"/>
              </a:spcBef>
            </a:pP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503597" y="2485916"/>
            <a:ext cx="10926275" cy="2498338"/>
          </a:xfrm>
          <a:custGeom>
            <a:avLst/>
            <a:gdLst/>
            <a:ahLst/>
            <a:cxnLst/>
            <a:rect r="r" b="b" t="t" l="l"/>
            <a:pathLst>
              <a:path h="2498338" w="10926275">
                <a:moveTo>
                  <a:pt x="0" y="0"/>
                </a:moveTo>
                <a:lnTo>
                  <a:pt x="10926275" y="0"/>
                </a:lnTo>
                <a:lnTo>
                  <a:pt x="10926275" y="2498338"/>
                </a:lnTo>
                <a:lnTo>
                  <a:pt x="0" y="2498338"/>
                </a:lnTo>
                <a:lnTo>
                  <a:pt x="0" y="0"/>
                </a:lnTo>
                <a:close/>
              </a:path>
            </a:pathLst>
          </a:custGeom>
          <a:blipFill>
            <a:blip r:embed="rId5"/>
            <a:stretch>
              <a:fillRect l="0" t="0" r="0" b="0"/>
            </a:stretch>
          </a:blipFill>
        </p:spPr>
      </p:sp>
      <p:sp>
        <p:nvSpPr>
          <p:cNvPr name="Freeform 9" id="9"/>
          <p:cNvSpPr/>
          <p:nvPr/>
        </p:nvSpPr>
        <p:spPr>
          <a:xfrm flipH="false" flipV="false" rot="0">
            <a:off x="503597" y="5527179"/>
            <a:ext cx="10472531" cy="2434476"/>
          </a:xfrm>
          <a:custGeom>
            <a:avLst/>
            <a:gdLst/>
            <a:ahLst/>
            <a:cxnLst/>
            <a:rect r="r" b="b" t="t" l="l"/>
            <a:pathLst>
              <a:path h="2434476" w="10472531">
                <a:moveTo>
                  <a:pt x="0" y="0"/>
                </a:moveTo>
                <a:lnTo>
                  <a:pt x="10472531" y="0"/>
                </a:lnTo>
                <a:lnTo>
                  <a:pt x="10472531" y="2434476"/>
                </a:lnTo>
                <a:lnTo>
                  <a:pt x="0" y="2434476"/>
                </a:lnTo>
                <a:lnTo>
                  <a:pt x="0" y="0"/>
                </a:lnTo>
                <a:close/>
              </a:path>
            </a:pathLst>
          </a:custGeom>
          <a:blipFill>
            <a:blip r:embed="rId6"/>
            <a:stretch>
              <a:fillRect l="0" t="0" r="-603" b="0"/>
            </a:stretch>
          </a:blipFill>
        </p:spPr>
      </p:sp>
      <p:sp>
        <p:nvSpPr>
          <p:cNvPr name="Freeform 10" id="10"/>
          <p:cNvSpPr/>
          <p:nvPr/>
        </p:nvSpPr>
        <p:spPr>
          <a:xfrm flipH="false" flipV="false" rot="0">
            <a:off x="503597" y="8714494"/>
            <a:ext cx="12727972" cy="691296"/>
          </a:xfrm>
          <a:custGeom>
            <a:avLst/>
            <a:gdLst/>
            <a:ahLst/>
            <a:cxnLst/>
            <a:rect r="r" b="b" t="t" l="l"/>
            <a:pathLst>
              <a:path h="691296" w="12727972">
                <a:moveTo>
                  <a:pt x="0" y="0"/>
                </a:moveTo>
                <a:lnTo>
                  <a:pt x="12727972" y="0"/>
                </a:lnTo>
                <a:lnTo>
                  <a:pt x="12727972" y="691296"/>
                </a:lnTo>
                <a:lnTo>
                  <a:pt x="0" y="691296"/>
                </a:lnTo>
                <a:lnTo>
                  <a:pt x="0" y="0"/>
                </a:lnTo>
                <a:close/>
              </a:path>
            </a:pathLst>
          </a:custGeom>
          <a:blipFill>
            <a:blip r:embed="rId7"/>
            <a:stretch>
              <a:fillRect l="0" t="0" r="0" b="0"/>
            </a:stretch>
          </a:blipFill>
        </p:spPr>
      </p:sp>
      <p:sp>
        <p:nvSpPr>
          <p:cNvPr name="TextBox 11" id="11"/>
          <p:cNvSpPr txBox="true"/>
          <p:nvPr/>
        </p:nvSpPr>
        <p:spPr>
          <a:xfrm rot="0">
            <a:off x="5892184" y="422843"/>
            <a:ext cx="5993096" cy="1518370"/>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LAMBDA FONKSİYONLARI</a:t>
            </a:r>
          </a:p>
        </p:txBody>
      </p:sp>
      <p:sp>
        <p:nvSpPr>
          <p:cNvPr name="TextBox 12" id="12"/>
          <p:cNvSpPr txBox="true"/>
          <p:nvPr/>
        </p:nvSpPr>
        <p:spPr>
          <a:xfrm rot="0">
            <a:off x="503597" y="5069662"/>
            <a:ext cx="8865211" cy="3530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Şekil A : Data klasörü</a:t>
            </a:r>
          </a:p>
        </p:txBody>
      </p:sp>
      <p:sp>
        <p:nvSpPr>
          <p:cNvPr name="TextBox 13" id="13"/>
          <p:cNvSpPr txBox="true"/>
          <p:nvPr/>
        </p:nvSpPr>
        <p:spPr>
          <a:xfrm rot="0">
            <a:off x="503597" y="8151884"/>
            <a:ext cx="8865211" cy="3530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Şekil A : Data klasörü içindeki bir csv dosyasının içeriği</a:t>
            </a:r>
          </a:p>
        </p:txBody>
      </p:sp>
      <p:sp>
        <p:nvSpPr>
          <p:cNvPr name="TextBox 14" id="14"/>
          <p:cNvSpPr txBox="true"/>
          <p:nvPr/>
        </p:nvSpPr>
        <p:spPr>
          <a:xfrm rot="0">
            <a:off x="503597" y="9596290"/>
            <a:ext cx="8865211" cy="3530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Şekil A : Status.json dosyasının içeriği</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503597" y="2543146"/>
            <a:ext cx="12735301" cy="2600354"/>
          </a:xfrm>
          <a:custGeom>
            <a:avLst/>
            <a:gdLst/>
            <a:ahLst/>
            <a:cxnLst/>
            <a:rect r="r" b="b" t="t" l="l"/>
            <a:pathLst>
              <a:path h="2600354" w="12735301">
                <a:moveTo>
                  <a:pt x="0" y="0"/>
                </a:moveTo>
                <a:lnTo>
                  <a:pt x="12735301" y="0"/>
                </a:lnTo>
                <a:lnTo>
                  <a:pt x="12735301" y="2600354"/>
                </a:lnTo>
                <a:lnTo>
                  <a:pt x="0" y="2600354"/>
                </a:lnTo>
                <a:lnTo>
                  <a:pt x="0" y="0"/>
                </a:lnTo>
                <a:close/>
              </a:path>
            </a:pathLst>
          </a:custGeom>
          <a:blipFill>
            <a:blip r:embed="rId5"/>
            <a:stretch>
              <a:fillRect l="0" t="0" r="0" b="0"/>
            </a:stretch>
          </a:blipFill>
        </p:spPr>
      </p:sp>
      <p:sp>
        <p:nvSpPr>
          <p:cNvPr name="Freeform 9" id="9"/>
          <p:cNvSpPr/>
          <p:nvPr/>
        </p:nvSpPr>
        <p:spPr>
          <a:xfrm flipH="false" flipV="false" rot="0">
            <a:off x="503597" y="5743575"/>
            <a:ext cx="12735301" cy="2882991"/>
          </a:xfrm>
          <a:custGeom>
            <a:avLst/>
            <a:gdLst/>
            <a:ahLst/>
            <a:cxnLst/>
            <a:rect r="r" b="b" t="t" l="l"/>
            <a:pathLst>
              <a:path h="2882991" w="12735301">
                <a:moveTo>
                  <a:pt x="0" y="0"/>
                </a:moveTo>
                <a:lnTo>
                  <a:pt x="12735301" y="0"/>
                </a:lnTo>
                <a:lnTo>
                  <a:pt x="12735301" y="2882991"/>
                </a:lnTo>
                <a:lnTo>
                  <a:pt x="0" y="2882991"/>
                </a:lnTo>
                <a:lnTo>
                  <a:pt x="0" y="0"/>
                </a:lnTo>
                <a:close/>
              </a:path>
            </a:pathLst>
          </a:custGeom>
          <a:blipFill>
            <a:blip r:embed="rId6"/>
            <a:stretch>
              <a:fillRect l="0" t="0" r="0" b="0"/>
            </a:stretch>
          </a:blipFill>
        </p:spPr>
      </p:sp>
      <p:sp>
        <p:nvSpPr>
          <p:cNvPr name="TextBox 10" id="10"/>
          <p:cNvSpPr txBox="true"/>
          <p:nvPr/>
        </p:nvSpPr>
        <p:spPr>
          <a:xfrm rot="0">
            <a:off x="5892184" y="422843"/>
            <a:ext cx="5993096" cy="1518370"/>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LAMBDA FONKSİYONLARI</a:t>
            </a:r>
          </a:p>
        </p:txBody>
      </p:sp>
      <p:sp>
        <p:nvSpPr>
          <p:cNvPr name="TextBox 11" id="11"/>
          <p:cNvSpPr txBox="true"/>
          <p:nvPr/>
        </p:nvSpPr>
        <p:spPr>
          <a:xfrm rot="0">
            <a:off x="503597" y="5257482"/>
            <a:ext cx="8865211" cy="3530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Şekil A : Output klasörü</a:t>
            </a:r>
          </a:p>
        </p:txBody>
      </p:sp>
      <p:sp>
        <p:nvSpPr>
          <p:cNvPr name="TextBox 12" id="12"/>
          <p:cNvSpPr txBox="true"/>
          <p:nvPr/>
        </p:nvSpPr>
        <p:spPr>
          <a:xfrm rot="0">
            <a:off x="503597" y="8905240"/>
            <a:ext cx="8865211" cy="3530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Şekil A : Output klasörü içindeki output.csv dosyasının içeriği</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890063" y="2348100"/>
            <a:ext cx="14643842" cy="7486664"/>
          </a:xfrm>
          <a:custGeom>
            <a:avLst/>
            <a:gdLst/>
            <a:ahLst/>
            <a:cxnLst/>
            <a:rect r="r" b="b" t="t" l="l"/>
            <a:pathLst>
              <a:path h="7486664" w="14643842">
                <a:moveTo>
                  <a:pt x="0" y="0"/>
                </a:moveTo>
                <a:lnTo>
                  <a:pt x="14643842" y="0"/>
                </a:lnTo>
                <a:lnTo>
                  <a:pt x="14643842" y="7486664"/>
                </a:lnTo>
                <a:lnTo>
                  <a:pt x="0" y="7486664"/>
                </a:lnTo>
                <a:lnTo>
                  <a:pt x="0" y="0"/>
                </a:lnTo>
                <a:close/>
              </a:path>
            </a:pathLst>
          </a:custGeom>
          <a:blipFill>
            <a:blip r:embed="rId5"/>
            <a:stretch>
              <a:fillRect l="0" t="0" r="0" b="0"/>
            </a:stretch>
          </a:blipFill>
        </p:spPr>
      </p:sp>
      <p:sp>
        <p:nvSpPr>
          <p:cNvPr name="TextBox 9" id="9"/>
          <p:cNvSpPr txBox="true"/>
          <p:nvPr/>
        </p:nvSpPr>
        <p:spPr>
          <a:xfrm rot="0">
            <a:off x="5892184" y="422843"/>
            <a:ext cx="5993096" cy="1518370"/>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LAMBDA FONKSİYONLARI</a:t>
            </a:r>
          </a:p>
        </p:txBody>
      </p:sp>
      <p:sp>
        <p:nvSpPr>
          <p:cNvPr name="TextBox 10" id="10"/>
          <p:cNvSpPr txBox="true"/>
          <p:nvPr/>
        </p:nvSpPr>
        <p:spPr>
          <a:xfrm rot="0">
            <a:off x="5892184" y="9933940"/>
            <a:ext cx="8865211" cy="3530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Şekil A : “dbckod” adlı lambda fonksiyonu</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78789" y="2799247"/>
            <a:ext cx="8881994" cy="2640593"/>
          </a:xfrm>
          <a:custGeom>
            <a:avLst/>
            <a:gdLst/>
            <a:ahLst/>
            <a:cxnLst/>
            <a:rect r="r" b="b" t="t" l="l"/>
            <a:pathLst>
              <a:path h="2640593" w="8881994">
                <a:moveTo>
                  <a:pt x="0" y="0"/>
                </a:moveTo>
                <a:lnTo>
                  <a:pt x="8881994" y="0"/>
                </a:lnTo>
                <a:lnTo>
                  <a:pt x="8881994" y="2640593"/>
                </a:lnTo>
                <a:lnTo>
                  <a:pt x="0" y="2640593"/>
                </a:lnTo>
                <a:lnTo>
                  <a:pt x="0" y="0"/>
                </a:lnTo>
                <a:close/>
              </a:path>
            </a:pathLst>
          </a:custGeom>
          <a:blipFill>
            <a:blip r:embed="rId5"/>
            <a:stretch>
              <a:fillRect l="0" t="0" r="0" b="0"/>
            </a:stretch>
          </a:blipFill>
        </p:spPr>
      </p:sp>
      <p:sp>
        <p:nvSpPr>
          <p:cNvPr name="Freeform 9" id="9"/>
          <p:cNvSpPr/>
          <p:nvPr/>
        </p:nvSpPr>
        <p:spPr>
          <a:xfrm flipH="false" flipV="false" rot="0">
            <a:off x="262006" y="6072114"/>
            <a:ext cx="8881994" cy="1916365"/>
          </a:xfrm>
          <a:custGeom>
            <a:avLst/>
            <a:gdLst/>
            <a:ahLst/>
            <a:cxnLst/>
            <a:rect r="r" b="b" t="t" l="l"/>
            <a:pathLst>
              <a:path h="1916365" w="8881994">
                <a:moveTo>
                  <a:pt x="0" y="0"/>
                </a:moveTo>
                <a:lnTo>
                  <a:pt x="8881994" y="0"/>
                </a:lnTo>
                <a:lnTo>
                  <a:pt x="8881994" y="1916365"/>
                </a:lnTo>
                <a:lnTo>
                  <a:pt x="0" y="1916365"/>
                </a:lnTo>
                <a:lnTo>
                  <a:pt x="0" y="0"/>
                </a:lnTo>
                <a:close/>
              </a:path>
            </a:pathLst>
          </a:custGeom>
          <a:blipFill>
            <a:blip r:embed="rId6"/>
            <a:stretch>
              <a:fillRect l="0" t="0" r="0" b="0"/>
            </a:stretch>
          </a:blipFill>
        </p:spPr>
      </p:sp>
      <p:sp>
        <p:nvSpPr>
          <p:cNvPr name="Freeform 10" id="10"/>
          <p:cNvSpPr/>
          <p:nvPr/>
        </p:nvSpPr>
        <p:spPr>
          <a:xfrm flipH="false" flipV="false" rot="0">
            <a:off x="262006" y="8522514"/>
            <a:ext cx="8881994" cy="1273404"/>
          </a:xfrm>
          <a:custGeom>
            <a:avLst/>
            <a:gdLst/>
            <a:ahLst/>
            <a:cxnLst/>
            <a:rect r="r" b="b" t="t" l="l"/>
            <a:pathLst>
              <a:path h="1273404" w="8881994">
                <a:moveTo>
                  <a:pt x="0" y="0"/>
                </a:moveTo>
                <a:lnTo>
                  <a:pt x="8881994" y="0"/>
                </a:lnTo>
                <a:lnTo>
                  <a:pt x="8881994" y="1273405"/>
                </a:lnTo>
                <a:lnTo>
                  <a:pt x="0" y="1273405"/>
                </a:lnTo>
                <a:lnTo>
                  <a:pt x="0" y="0"/>
                </a:lnTo>
                <a:close/>
              </a:path>
            </a:pathLst>
          </a:custGeom>
          <a:blipFill>
            <a:blip r:embed="rId7"/>
            <a:stretch>
              <a:fillRect l="0" t="0" r="0" b="0"/>
            </a:stretch>
          </a:blipFill>
        </p:spPr>
      </p:sp>
      <p:sp>
        <p:nvSpPr>
          <p:cNvPr name="TextBox 11" id="11"/>
          <p:cNvSpPr txBox="true"/>
          <p:nvPr/>
        </p:nvSpPr>
        <p:spPr>
          <a:xfrm rot="0">
            <a:off x="5892184" y="422843"/>
            <a:ext cx="5993096" cy="1518370"/>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LAMBDA FONKSİYONLARI</a:t>
            </a:r>
          </a:p>
        </p:txBody>
      </p:sp>
      <p:sp>
        <p:nvSpPr>
          <p:cNvPr name="TextBox 12" id="12"/>
          <p:cNvSpPr txBox="true"/>
          <p:nvPr/>
        </p:nvSpPr>
        <p:spPr>
          <a:xfrm rot="0">
            <a:off x="98465" y="2357473"/>
            <a:ext cx="1860471" cy="35306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pen Sauce"/>
                <a:ea typeface="Open Sauce"/>
                <a:cs typeface="Open Sauce"/>
                <a:sym typeface="Open Sauce"/>
              </a:rPr>
              <a:t>2-canbusdata</a:t>
            </a:r>
          </a:p>
        </p:txBody>
      </p:sp>
      <p:sp>
        <p:nvSpPr>
          <p:cNvPr name="TextBox 13" id="13"/>
          <p:cNvSpPr txBox="true"/>
          <p:nvPr/>
        </p:nvSpPr>
        <p:spPr>
          <a:xfrm rot="0">
            <a:off x="278789" y="8069442"/>
            <a:ext cx="8865211" cy="3530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Şekil A : csv klasörü</a:t>
            </a:r>
          </a:p>
        </p:txBody>
      </p:sp>
      <p:sp>
        <p:nvSpPr>
          <p:cNvPr name="TextBox 14" id="14"/>
          <p:cNvSpPr txBox="true"/>
          <p:nvPr/>
        </p:nvSpPr>
        <p:spPr>
          <a:xfrm rot="0">
            <a:off x="278789" y="9776869"/>
            <a:ext cx="8865211" cy="3530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Şekil A : csv klasörü içindeki bir csv dosyasının içeriği</a:t>
            </a:r>
          </a:p>
        </p:txBody>
      </p:sp>
      <p:sp>
        <p:nvSpPr>
          <p:cNvPr name="TextBox 15" id="15"/>
          <p:cNvSpPr txBox="true"/>
          <p:nvPr/>
        </p:nvSpPr>
        <p:spPr>
          <a:xfrm rot="0">
            <a:off x="278789" y="5525565"/>
            <a:ext cx="8865211" cy="3530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Şekil A : canbusdata fonksiyonunun diyagramı</a:t>
            </a:r>
          </a:p>
        </p:txBody>
      </p:sp>
      <p:sp>
        <p:nvSpPr>
          <p:cNvPr name="TextBox 16" id="16"/>
          <p:cNvSpPr txBox="true"/>
          <p:nvPr/>
        </p:nvSpPr>
        <p:spPr>
          <a:xfrm rot="0">
            <a:off x="9351792" y="2780197"/>
            <a:ext cx="9068944" cy="2162810"/>
          </a:xfrm>
          <a:prstGeom prst="rect">
            <a:avLst/>
          </a:prstGeom>
        </p:spPr>
        <p:txBody>
          <a:bodyPr anchor="t" rtlCol="false" tIns="0" lIns="0" bIns="0" rIns="0">
            <a:spAutoFit/>
          </a:bodyPr>
          <a:lstStyle/>
          <a:p>
            <a:pPr algn="l">
              <a:lnSpc>
                <a:spcPts val="2859"/>
              </a:lnSpc>
            </a:pPr>
            <a:r>
              <a:rPr lang="en-US" sz="2199">
                <a:solidFill>
                  <a:srgbClr val="000000"/>
                </a:solidFill>
                <a:latin typeface="Open Sauce"/>
                <a:ea typeface="Open Sauce"/>
                <a:cs typeface="Open Sauce"/>
                <a:sym typeface="Open Sauce"/>
              </a:rPr>
              <a:t>1- canbusdata lambda fonksiyonu  geriye dönük görselleştirme verileri için kullanılır. ESP’den  IoT’ye gelen veriler lambda fonksiyonun her veri gelmesiyle tetiklenmesi sonucu s3 bucket içindeki csv klasörüne verilerin kaydedilmesini sağlar. </a:t>
            </a:r>
          </a:p>
          <a:p>
            <a:pPr algn="l">
              <a:lnSpc>
                <a:spcPts val="2859"/>
              </a:lnSpc>
            </a:pPr>
            <a:r>
              <a:rPr lang="en-US" sz="2199">
                <a:solidFill>
                  <a:srgbClr val="000000"/>
                </a:solidFill>
                <a:latin typeface="Open Sauce"/>
                <a:ea typeface="Open Sauce"/>
                <a:cs typeface="Open Sauce"/>
                <a:sym typeface="Open Sauce"/>
              </a:rPr>
              <a:t>Kod içerisinde JSON şeklinde gelen veriler csv formatına</a:t>
            </a:r>
          </a:p>
          <a:p>
            <a:pPr algn="l">
              <a:lnSpc>
                <a:spcPts val="2859"/>
              </a:lnSpc>
              <a:spcBef>
                <a:spcPct val="0"/>
              </a:spcBef>
            </a:pPr>
            <a:r>
              <a:rPr lang="en-US" sz="2199">
                <a:solidFill>
                  <a:srgbClr val="000000"/>
                </a:solidFill>
                <a:latin typeface="Open Sauce"/>
                <a:ea typeface="Open Sauce"/>
                <a:cs typeface="Open Sauce"/>
                <a:sym typeface="Open Sauce"/>
              </a:rPr>
              <a:t>dönüştürülerek saklanır.</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993509" y="2426571"/>
            <a:ext cx="15265791" cy="7365744"/>
          </a:xfrm>
          <a:custGeom>
            <a:avLst/>
            <a:gdLst/>
            <a:ahLst/>
            <a:cxnLst/>
            <a:rect r="r" b="b" t="t" l="l"/>
            <a:pathLst>
              <a:path h="7365744" w="15265791">
                <a:moveTo>
                  <a:pt x="0" y="0"/>
                </a:moveTo>
                <a:lnTo>
                  <a:pt x="15265791" y="0"/>
                </a:lnTo>
                <a:lnTo>
                  <a:pt x="15265791" y="7365745"/>
                </a:lnTo>
                <a:lnTo>
                  <a:pt x="0" y="7365745"/>
                </a:lnTo>
                <a:lnTo>
                  <a:pt x="0" y="0"/>
                </a:lnTo>
                <a:close/>
              </a:path>
            </a:pathLst>
          </a:custGeom>
          <a:blipFill>
            <a:blip r:embed="rId5"/>
            <a:stretch>
              <a:fillRect l="0" t="0" r="0" b="0"/>
            </a:stretch>
          </a:blipFill>
        </p:spPr>
      </p:sp>
      <p:sp>
        <p:nvSpPr>
          <p:cNvPr name="TextBox 9" id="9"/>
          <p:cNvSpPr txBox="true"/>
          <p:nvPr/>
        </p:nvSpPr>
        <p:spPr>
          <a:xfrm rot="0">
            <a:off x="5892184" y="422843"/>
            <a:ext cx="5993096" cy="1518370"/>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LAMBDA FONKSİYONLARI</a:t>
            </a:r>
          </a:p>
        </p:txBody>
      </p:sp>
      <p:sp>
        <p:nvSpPr>
          <p:cNvPr name="TextBox 10" id="10"/>
          <p:cNvSpPr txBox="true"/>
          <p:nvPr/>
        </p:nvSpPr>
        <p:spPr>
          <a:xfrm rot="0">
            <a:off x="5315654" y="9933940"/>
            <a:ext cx="8865211" cy="3530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Şekil A : “canbusdata” adlı lambda fonksiyonu</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503597" y="2904292"/>
            <a:ext cx="8016044" cy="2316473"/>
          </a:xfrm>
          <a:custGeom>
            <a:avLst/>
            <a:gdLst/>
            <a:ahLst/>
            <a:cxnLst/>
            <a:rect r="r" b="b" t="t" l="l"/>
            <a:pathLst>
              <a:path h="2316473" w="8016044">
                <a:moveTo>
                  <a:pt x="0" y="0"/>
                </a:moveTo>
                <a:lnTo>
                  <a:pt x="8016044" y="0"/>
                </a:lnTo>
                <a:lnTo>
                  <a:pt x="8016044" y="2316473"/>
                </a:lnTo>
                <a:lnTo>
                  <a:pt x="0" y="2316473"/>
                </a:lnTo>
                <a:lnTo>
                  <a:pt x="0" y="0"/>
                </a:lnTo>
                <a:close/>
              </a:path>
            </a:pathLst>
          </a:custGeom>
          <a:blipFill>
            <a:blip r:embed="rId5"/>
            <a:stretch>
              <a:fillRect l="0" t="0" r="0" b="0"/>
            </a:stretch>
          </a:blipFill>
        </p:spPr>
      </p:sp>
      <p:sp>
        <p:nvSpPr>
          <p:cNvPr name="Freeform 9" id="9"/>
          <p:cNvSpPr/>
          <p:nvPr/>
        </p:nvSpPr>
        <p:spPr>
          <a:xfrm flipH="false" flipV="false" rot="0">
            <a:off x="503597" y="6008258"/>
            <a:ext cx="8016044" cy="1767906"/>
          </a:xfrm>
          <a:custGeom>
            <a:avLst/>
            <a:gdLst/>
            <a:ahLst/>
            <a:cxnLst/>
            <a:rect r="r" b="b" t="t" l="l"/>
            <a:pathLst>
              <a:path h="1767906" w="8016044">
                <a:moveTo>
                  <a:pt x="0" y="0"/>
                </a:moveTo>
                <a:lnTo>
                  <a:pt x="8016044" y="0"/>
                </a:lnTo>
                <a:lnTo>
                  <a:pt x="8016044" y="1767906"/>
                </a:lnTo>
                <a:lnTo>
                  <a:pt x="0" y="1767906"/>
                </a:lnTo>
                <a:lnTo>
                  <a:pt x="0" y="0"/>
                </a:lnTo>
                <a:close/>
              </a:path>
            </a:pathLst>
          </a:custGeom>
          <a:blipFill>
            <a:blip r:embed="rId6"/>
            <a:stretch>
              <a:fillRect l="0" t="0" r="0" b="0"/>
            </a:stretch>
          </a:blipFill>
        </p:spPr>
      </p:sp>
      <p:sp>
        <p:nvSpPr>
          <p:cNvPr name="Freeform 10" id="10"/>
          <p:cNvSpPr/>
          <p:nvPr/>
        </p:nvSpPr>
        <p:spPr>
          <a:xfrm flipH="false" flipV="false" rot="0">
            <a:off x="520658" y="8263301"/>
            <a:ext cx="7981922" cy="1363316"/>
          </a:xfrm>
          <a:custGeom>
            <a:avLst/>
            <a:gdLst/>
            <a:ahLst/>
            <a:cxnLst/>
            <a:rect r="r" b="b" t="t" l="l"/>
            <a:pathLst>
              <a:path h="1363316" w="7981922">
                <a:moveTo>
                  <a:pt x="0" y="0"/>
                </a:moveTo>
                <a:lnTo>
                  <a:pt x="7981922" y="0"/>
                </a:lnTo>
                <a:lnTo>
                  <a:pt x="7981922" y="1363317"/>
                </a:lnTo>
                <a:lnTo>
                  <a:pt x="0" y="1363317"/>
                </a:lnTo>
                <a:lnTo>
                  <a:pt x="0" y="0"/>
                </a:lnTo>
                <a:close/>
              </a:path>
            </a:pathLst>
          </a:custGeom>
          <a:blipFill>
            <a:blip r:embed="rId7"/>
            <a:stretch>
              <a:fillRect l="0" t="0" r="-3582" b="0"/>
            </a:stretch>
          </a:blipFill>
        </p:spPr>
      </p:sp>
      <p:sp>
        <p:nvSpPr>
          <p:cNvPr name="TextBox 11" id="11"/>
          <p:cNvSpPr txBox="true"/>
          <p:nvPr/>
        </p:nvSpPr>
        <p:spPr>
          <a:xfrm rot="0">
            <a:off x="5892184" y="422843"/>
            <a:ext cx="5993096" cy="1518370"/>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LAMBDA FONKSİYONLARI</a:t>
            </a:r>
          </a:p>
        </p:txBody>
      </p:sp>
      <p:sp>
        <p:nvSpPr>
          <p:cNvPr name="TextBox 12" id="12"/>
          <p:cNvSpPr txBox="true"/>
          <p:nvPr/>
        </p:nvSpPr>
        <p:spPr>
          <a:xfrm rot="0">
            <a:off x="135314" y="2468232"/>
            <a:ext cx="1786771" cy="35306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pen Sauce"/>
                <a:ea typeface="Open Sauce"/>
                <a:cs typeface="Open Sauce"/>
                <a:sym typeface="Open Sauce"/>
              </a:rPr>
              <a:t>3-canbusdbc</a:t>
            </a:r>
          </a:p>
        </p:txBody>
      </p:sp>
      <p:sp>
        <p:nvSpPr>
          <p:cNvPr name="TextBox 13" id="13"/>
          <p:cNvSpPr txBox="true"/>
          <p:nvPr/>
        </p:nvSpPr>
        <p:spPr>
          <a:xfrm rot="0">
            <a:off x="503597" y="5426598"/>
            <a:ext cx="8865211" cy="3530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Şekil A : canbusdbc fonksiyonunun diyagramı</a:t>
            </a:r>
          </a:p>
        </p:txBody>
      </p:sp>
      <p:sp>
        <p:nvSpPr>
          <p:cNvPr name="TextBox 14" id="14"/>
          <p:cNvSpPr txBox="true"/>
          <p:nvPr/>
        </p:nvSpPr>
        <p:spPr>
          <a:xfrm rot="0">
            <a:off x="520658" y="7762240"/>
            <a:ext cx="8865211" cy="3530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Şekil A : candataoutput klasörü</a:t>
            </a:r>
          </a:p>
        </p:txBody>
      </p:sp>
      <p:sp>
        <p:nvSpPr>
          <p:cNvPr name="TextBox 15" id="15"/>
          <p:cNvSpPr txBox="true"/>
          <p:nvPr/>
        </p:nvSpPr>
        <p:spPr>
          <a:xfrm rot="0">
            <a:off x="520658" y="9759968"/>
            <a:ext cx="11608424" cy="3530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Şekil A : candataoutput klasörü içindeki bir candataoutput.csv dosyasının içeriği</a:t>
            </a:r>
          </a:p>
        </p:txBody>
      </p:sp>
      <p:sp>
        <p:nvSpPr>
          <p:cNvPr name="TextBox 16" id="16"/>
          <p:cNvSpPr txBox="true"/>
          <p:nvPr/>
        </p:nvSpPr>
        <p:spPr>
          <a:xfrm rot="0">
            <a:off x="9144000" y="2802242"/>
            <a:ext cx="9068944" cy="1438910"/>
          </a:xfrm>
          <a:prstGeom prst="rect">
            <a:avLst/>
          </a:prstGeom>
        </p:spPr>
        <p:txBody>
          <a:bodyPr anchor="t" rtlCol="false" tIns="0" lIns="0" bIns="0" rIns="0">
            <a:spAutoFit/>
          </a:bodyPr>
          <a:lstStyle/>
          <a:p>
            <a:pPr algn="l">
              <a:lnSpc>
                <a:spcPts val="2859"/>
              </a:lnSpc>
            </a:pPr>
            <a:r>
              <a:rPr lang="en-US" sz="2199">
                <a:solidFill>
                  <a:srgbClr val="000000"/>
                </a:solidFill>
                <a:latin typeface="Open Sauce"/>
                <a:ea typeface="Open Sauce"/>
                <a:cs typeface="Open Sauce"/>
                <a:sym typeface="Open Sauce"/>
              </a:rPr>
              <a:t>1- canbusdbc lambda fonksiyonu  geriye dönük görselleştirme verileri için kullanılır. csv klasöründeki csv dosyasını manuel olarak</a:t>
            </a:r>
          </a:p>
          <a:p>
            <a:pPr algn="l">
              <a:lnSpc>
                <a:spcPts val="2859"/>
              </a:lnSpc>
            </a:pPr>
            <a:r>
              <a:rPr lang="en-US" sz="2199">
                <a:solidFill>
                  <a:srgbClr val="000000"/>
                </a:solidFill>
                <a:latin typeface="Open Sauce"/>
                <a:ea typeface="Open Sauce"/>
                <a:cs typeface="Open Sauce"/>
                <a:sym typeface="Open Sauce"/>
              </a:rPr>
              <a:t>alır ve dosyanın içeriğini anlamlı veriler haline getirip,</a:t>
            </a:r>
          </a:p>
          <a:p>
            <a:pPr algn="l">
              <a:lnSpc>
                <a:spcPts val="2859"/>
              </a:lnSpc>
              <a:spcBef>
                <a:spcPct val="0"/>
              </a:spcBef>
            </a:pPr>
            <a:r>
              <a:rPr lang="en-US" sz="2199">
                <a:solidFill>
                  <a:srgbClr val="000000"/>
                </a:solidFill>
                <a:latin typeface="Open Sauce"/>
                <a:ea typeface="Open Sauce"/>
                <a:cs typeface="Open Sauce"/>
                <a:sym typeface="Open Sauce"/>
              </a:rPr>
              <a:t>candataoutput klasörüne kaydeder.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5307472" y="6672678"/>
            <a:ext cx="7673056" cy="7673056"/>
          </a:xfrm>
          <a:custGeom>
            <a:avLst/>
            <a:gdLst/>
            <a:ahLst/>
            <a:cxnLst/>
            <a:rect r="r" b="b" t="t" l="l"/>
            <a:pathLst>
              <a:path h="7673056" w="7673056">
                <a:moveTo>
                  <a:pt x="0" y="0"/>
                </a:moveTo>
                <a:lnTo>
                  <a:pt x="7673056" y="0"/>
                </a:lnTo>
                <a:lnTo>
                  <a:pt x="7673056" y="7673056"/>
                </a:lnTo>
                <a:lnTo>
                  <a:pt x="0" y="76730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024816" y="5501099"/>
            <a:ext cx="2238367" cy="2238367"/>
          </a:xfrm>
          <a:custGeom>
            <a:avLst/>
            <a:gdLst/>
            <a:ahLst/>
            <a:cxnLst/>
            <a:rect r="r" b="b" t="t" l="l"/>
            <a:pathLst>
              <a:path h="2238367" w="2238367">
                <a:moveTo>
                  <a:pt x="0" y="0"/>
                </a:moveTo>
                <a:lnTo>
                  <a:pt x="2238368" y="0"/>
                </a:lnTo>
                <a:lnTo>
                  <a:pt x="2238368" y="2238367"/>
                </a:lnTo>
                <a:lnTo>
                  <a:pt x="0" y="22383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663659" y="6071953"/>
            <a:ext cx="960682" cy="1052540"/>
          </a:xfrm>
          <a:custGeom>
            <a:avLst/>
            <a:gdLst/>
            <a:ahLst/>
            <a:cxnLst/>
            <a:rect r="r" b="b" t="t" l="l"/>
            <a:pathLst>
              <a:path h="1052540" w="960682">
                <a:moveTo>
                  <a:pt x="0" y="0"/>
                </a:moveTo>
                <a:lnTo>
                  <a:pt x="960682" y="0"/>
                </a:lnTo>
                <a:lnTo>
                  <a:pt x="960682" y="1052541"/>
                </a:lnTo>
                <a:lnTo>
                  <a:pt x="0" y="10525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1539534" y="7377531"/>
            <a:ext cx="2238367" cy="2238367"/>
          </a:xfrm>
          <a:custGeom>
            <a:avLst/>
            <a:gdLst/>
            <a:ahLst/>
            <a:cxnLst/>
            <a:rect r="r" b="b" t="t" l="l"/>
            <a:pathLst>
              <a:path h="2238367" w="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4510099" y="7377531"/>
            <a:ext cx="2238367" cy="2238367"/>
          </a:xfrm>
          <a:custGeom>
            <a:avLst/>
            <a:gdLst/>
            <a:ahLst/>
            <a:cxnLst/>
            <a:rect r="r" b="b" t="t" l="l"/>
            <a:pathLst>
              <a:path h="2238367" w="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4994936" y="7891202"/>
            <a:ext cx="1268693" cy="1211025"/>
          </a:xfrm>
          <a:custGeom>
            <a:avLst/>
            <a:gdLst/>
            <a:ahLst/>
            <a:cxnLst/>
            <a:rect r="r" b="b" t="t" l="l"/>
            <a:pathLst>
              <a:path h="1211025" w="1268693">
                <a:moveTo>
                  <a:pt x="0" y="0"/>
                </a:moveTo>
                <a:lnTo>
                  <a:pt x="1268693" y="0"/>
                </a:lnTo>
                <a:lnTo>
                  <a:pt x="1268693" y="1211025"/>
                </a:lnTo>
                <a:lnTo>
                  <a:pt x="0" y="121102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2106315" y="7936159"/>
            <a:ext cx="1104804" cy="1121111"/>
          </a:xfrm>
          <a:custGeom>
            <a:avLst/>
            <a:gdLst/>
            <a:ahLst/>
            <a:cxnLst/>
            <a:rect r="r" b="b" t="t" l="l"/>
            <a:pathLst>
              <a:path h="1121111" w="1104804">
                <a:moveTo>
                  <a:pt x="0" y="0"/>
                </a:moveTo>
                <a:lnTo>
                  <a:pt x="1104805" y="0"/>
                </a:lnTo>
                <a:lnTo>
                  <a:pt x="1104805" y="1121111"/>
                </a:lnTo>
                <a:lnTo>
                  <a:pt x="0" y="112111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0" id="10"/>
          <p:cNvGrpSpPr/>
          <p:nvPr/>
        </p:nvGrpSpPr>
        <p:grpSpPr>
          <a:xfrm rot="0">
            <a:off x="1833469" y="2702811"/>
            <a:ext cx="3474003" cy="1151098"/>
            <a:chOff x="0" y="0"/>
            <a:chExt cx="914964" cy="303170"/>
          </a:xfrm>
        </p:grpSpPr>
        <p:sp>
          <p:nvSpPr>
            <p:cNvPr name="Freeform 11" id="11"/>
            <p:cNvSpPr/>
            <p:nvPr/>
          </p:nvSpPr>
          <p:spPr>
            <a:xfrm flipH="false" flipV="false" rot="0">
              <a:off x="0" y="0"/>
              <a:ext cx="914964" cy="303170"/>
            </a:xfrm>
            <a:custGeom>
              <a:avLst/>
              <a:gdLst/>
              <a:ahLst/>
              <a:cxnLst/>
              <a:rect r="r" b="b" t="t" l="l"/>
              <a:pathLst>
                <a:path h="303170" w="914964">
                  <a:moveTo>
                    <a:pt x="0" y="0"/>
                  </a:moveTo>
                  <a:lnTo>
                    <a:pt x="914964" y="0"/>
                  </a:lnTo>
                  <a:lnTo>
                    <a:pt x="914964" y="303170"/>
                  </a:lnTo>
                  <a:lnTo>
                    <a:pt x="0" y="303170"/>
                  </a:lnTo>
                  <a:close/>
                </a:path>
              </a:pathLst>
            </a:custGeom>
            <a:solidFill>
              <a:srgbClr val="1A1A1A"/>
            </a:solidFill>
          </p:spPr>
        </p:sp>
        <p:sp>
          <p:nvSpPr>
            <p:cNvPr name="TextBox 12" id="12"/>
            <p:cNvSpPr txBox="true"/>
            <p:nvPr/>
          </p:nvSpPr>
          <p:spPr>
            <a:xfrm>
              <a:off x="0" y="-57150"/>
              <a:ext cx="914964" cy="360320"/>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DM Sans Bold"/>
                  <a:ea typeface="DM Sans Bold"/>
                  <a:cs typeface="DM Sans Bold"/>
                  <a:sym typeface="DM Sans Bold"/>
                </a:rPr>
                <a:t>Anlık Görselleştirme</a:t>
              </a:r>
            </a:p>
          </p:txBody>
        </p:sp>
      </p:grpSp>
      <p:sp>
        <p:nvSpPr>
          <p:cNvPr name="TextBox 13" id="13"/>
          <p:cNvSpPr txBox="true"/>
          <p:nvPr/>
        </p:nvSpPr>
        <p:spPr>
          <a:xfrm rot="0">
            <a:off x="2887170" y="1277407"/>
            <a:ext cx="11552977" cy="1166783"/>
          </a:xfrm>
          <a:prstGeom prst="rect">
            <a:avLst/>
          </a:prstGeom>
        </p:spPr>
        <p:txBody>
          <a:bodyPr anchor="t" rtlCol="false" tIns="0" lIns="0" bIns="0" rIns="0">
            <a:spAutoFit/>
          </a:bodyPr>
          <a:lstStyle/>
          <a:p>
            <a:pPr algn="ctr">
              <a:lnSpc>
                <a:spcPts val="9587"/>
              </a:lnSpc>
            </a:pPr>
            <a:r>
              <a:rPr lang="en-US" b="true" sz="6947" spc="368">
                <a:solidFill>
                  <a:srgbClr val="231F20"/>
                </a:solidFill>
                <a:latin typeface="Oswald Bold"/>
                <a:ea typeface="Oswald Bold"/>
                <a:cs typeface="Oswald Bold"/>
                <a:sym typeface="Oswald Bold"/>
              </a:rPr>
              <a:t>PROJENİN AMACI </a:t>
            </a:r>
          </a:p>
        </p:txBody>
      </p:sp>
      <p:sp>
        <p:nvSpPr>
          <p:cNvPr name="TextBox 14" id="14"/>
          <p:cNvSpPr txBox="true"/>
          <p:nvPr/>
        </p:nvSpPr>
        <p:spPr>
          <a:xfrm rot="0">
            <a:off x="1830975" y="4045241"/>
            <a:ext cx="3360904" cy="2392181"/>
          </a:xfrm>
          <a:prstGeom prst="rect">
            <a:avLst/>
          </a:prstGeom>
        </p:spPr>
        <p:txBody>
          <a:bodyPr anchor="t" rtlCol="false" tIns="0" lIns="0" bIns="0" rIns="0">
            <a:spAutoFit/>
          </a:bodyPr>
          <a:lstStyle/>
          <a:p>
            <a:pPr algn="ctr" marL="0" indent="0" lvl="0">
              <a:lnSpc>
                <a:spcPts val="2774"/>
              </a:lnSpc>
              <a:spcBef>
                <a:spcPct val="0"/>
              </a:spcBef>
            </a:pPr>
            <a:r>
              <a:rPr lang="en-US" sz="2010" spc="197">
                <a:solidFill>
                  <a:srgbClr val="231F20"/>
                </a:solidFill>
                <a:latin typeface="DM Sans"/>
                <a:ea typeface="DM Sans"/>
                <a:cs typeface="DM Sans"/>
                <a:sym typeface="DM Sans"/>
              </a:rPr>
              <a:t>Araç CAN hattından alınan belirli bilgilerinin anlık olarak telemetri ekranında uzaktan takibi ve anlamlı verilerin görselleştirilmesi</a:t>
            </a:r>
          </a:p>
        </p:txBody>
      </p:sp>
      <p:grpSp>
        <p:nvGrpSpPr>
          <p:cNvPr name="Group 15" id="15"/>
          <p:cNvGrpSpPr/>
          <p:nvPr/>
        </p:nvGrpSpPr>
        <p:grpSpPr>
          <a:xfrm rot="0">
            <a:off x="7263435" y="2702811"/>
            <a:ext cx="3474003" cy="1151098"/>
            <a:chOff x="0" y="0"/>
            <a:chExt cx="914964" cy="303170"/>
          </a:xfrm>
        </p:grpSpPr>
        <p:sp>
          <p:nvSpPr>
            <p:cNvPr name="Freeform 16" id="16"/>
            <p:cNvSpPr/>
            <p:nvPr/>
          </p:nvSpPr>
          <p:spPr>
            <a:xfrm flipH="false" flipV="false" rot="0">
              <a:off x="0" y="0"/>
              <a:ext cx="914964" cy="303170"/>
            </a:xfrm>
            <a:custGeom>
              <a:avLst/>
              <a:gdLst/>
              <a:ahLst/>
              <a:cxnLst/>
              <a:rect r="r" b="b" t="t" l="l"/>
              <a:pathLst>
                <a:path h="303170" w="914964">
                  <a:moveTo>
                    <a:pt x="0" y="0"/>
                  </a:moveTo>
                  <a:lnTo>
                    <a:pt x="914964" y="0"/>
                  </a:lnTo>
                  <a:lnTo>
                    <a:pt x="914964" y="303170"/>
                  </a:lnTo>
                  <a:lnTo>
                    <a:pt x="0" y="303170"/>
                  </a:lnTo>
                  <a:close/>
                </a:path>
              </a:pathLst>
            </a:custGeom>
            <a:solidFill>
              <a:srgbClr val="1A1A1A"/>
            </a:solidFill>
          </p:spPr>
        </p:sp>
        <p:sp>
          <p:nvSpPr>
            <p:cNvPr name="TextBox 17" id="17"/>
            <p:cNvSpPr txBox="true"/>
            <p:nvPr/>
          </p:nvSpPr>
          <p:spPr>
            <a:xfrm>
              <a:off x="0" y="-57150"/>
              <a:ext cx="914964" cy="360320"/>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DM Sans Bold"/>
                  <a:ea typeface="DM Sans Bold"/>
                  <a:cs typeface="DM Sans Bold"/>
                  <a:sym typeface="DM Sans Bold"/>
                </a:rPr>
                <a:t>Geriye Dönük Grafikleştirme</a:t>
              </a:r>
            </a:p>
          </p:txBody>
        </p:sp>
      </p:grpSp>
      <p:sp>
        <p:nvSpPr>
          <p:cNvPr name="TextBox 18" id="18"/>
          <p:cNvSpPr txBox="true"/>
          <p:nvPr/>
        </p:nvSpPr>
        <p:spPr>
          <a:xfrm rot="0">
            <a:off x="6016556" y="4071023"/>
            <a:ext cx="6254887" cy="1363593"/>
          </a:xfrm>
          <a:prstGeom prst="rect">
            <a:avLst/>
          </a:prstGeom>
        </p:spPr>
        <p:txBody>
          <a:bodyPr anchor="t" rtlCol="false" tIns="0" lIns="0" bIns="0" rIns="0">
            <a:spAutoFit/>
          </a:bodyPr>
          <a:lstStyle/>
          <a:p>
            <a:pPr algn="ctr" marL="0" indent="0" lvl="0">
              <a:lnSpc>
                <a:spcPts val="2774"/>
              </a:lnSpc>
              <a:spcBef>
                <a:spcPct val="0"/>
              </a:spcBef>
            </a:pPr>
            <a:r>
              <a:rPr lang="en-US" sz="2010" spc="197">
                <a:solidFill>
                  <a:srgbClr val="231F20"/>
                </a:solidFill>
                <a:latin typeface="DM Sans"/>
                <a:ea typeface="DM Sans"/>
                <a:cs typeface="DM Sans"/>
                <a:sym typeface="DM Sans"/>
              </a:rPr>
              <a:t>2 saniyede bir CAN hattından alınan verilerin önce fiziksel kaydı, ardından kaydedilen verilerin AWS sunucularına gönderimi ve geriye dönük grafikleştirme</a:t>
            </a:r>
          </a:p>
        </p:txBody>
      </p:sp>
      <p:grpSp>
        <p:nvGrpSpPr>
          <p:cNvPr name="Group 19" id="19"/>
          <p:cNvGrpSpPr/>
          <p:nvPr/>
        </p:nvGrpSpPr>
        <p:grpSpPr>
          <a:xfrm rot="0">
            <a:off x="13397308" y="2685722"/>
            <a:ext cx="3474003" cy="1185277"/>
            <a:chOff x="0" y="0"/>
            <a:chExt cx="914964" cy="312172"/>
          </a:xfrm>
        </p:grpSpPr>
        <p:sp>
          <p:nvSpPr>
            <p:cNvPr name="Freeform 20" id="20"/>
            <p:cNvSpPr/>
            <p:nvPr/>
          </p:nvSpPr>
          <p:spPr>
            <a:xfrm flipH="false" flipV="false" rot="0">
              <a:off x="0" y="0"/>
              <a:ext cx="914964" cy="312172"/>
            </a:xfrm>
            <a:custGeom>
              <a:avLst/>
              <a:gdLst/>
              <a:ahLst/>
              <a:cxnLst/>
              <a:rect r="r" b="b" t="t" l="l"/>
              <a:pathLst>
                <a:path h="312172" w="914964">
                  <a:moveTo>
                    <a:pt x="0" y="0"/>
                  </a:moveTo>
                  <a:lnTo>
                    <a:pt x="914964" y="0"/>
                  </a:lnTo>
                  <a:lnTo>
                    <a:pt x="914964" y="312172"/>
                  </a:lnTo>
                  <a:lnTo>
                    <a:pt x="0" y="312172"/>
                  </a:lnTo>
                  <a:close/>
                </a:path>
              </a:pathLst>
            </a:custGeom>
            <a:solidFill>
              <a:srgbClr val="1A1A1A"/>
            </a:solidFill>
          </p:spPr>
        </p:sp>
        <p:sp>
          <p:nvSpPr>
            <p:cNvPr name="TextBox 21" id="21"/>
            <p:cNvSpPr txBox="true"/>
            <p:nvPr/>
          </p:nvSpPr>
          <p:spPr>
            <a:xfrm>
              <a:off x="0" y="-57150"/>
              <a:ext cx="914964" cy="369322"/>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DM Sans Bold"/>
                  <a:ea typeface="DM Sans Bold"/>
                  <a:cs typeface="DM Sans Bold"/>
                  <a:sym typeface="DM Sans Bold"/>
                </a:rPr>
                <a:t>ASC Kayıtları</a:t>
              </a:r>
            </a:p>
          </p:txBody>
        </p:sp>
      </p:grpSp>
      <p:sp>
        <p:nvSpPr>
          <p:cNvPr name="TextBox 22" id="22"/>
          <p:cNvSpPr txBox="true"/>
          <p:nvPr/>
        </p:nvSpPr>
        <p:spPr>
          <a:xfrm rot="0">
            <a:off x="13075507" y="4071023"/>
            <a:ext cx="4117605" cy="2392181"/>
          </a:xfrm>
          <a:prstGeom prst="rect">
            <a:avLst/>
          </a:prstGeom>
        </p:spPr>
        <p:txBody>
          <a:bodyPr anchor="t" rtlCol="false" tIns="0" lIns="0" bIns="0" rIns="0">
            <a:spAutoFit/>
          </a:bodyPr>
          <a:lstStyle/>
          <a:p>
            <a:pPr algn="ctr" marL="0" indent="0" lvl="0">
              <a:lnSpc>
                <a:spcPts val="2774"/>
              </a:lnSpc>
              <a:spcBef>
                <a:spcPct val="0"/>
              </a:spcBef>
            </a:pPr>
            <a:r>
              <a:rPr lang="en-US" sz="2010" spc="197">
                <a:solidFill>
                  <a:srgbClr val="231F20"/>
                </a:solidFill>
                <a:latin typeface="DM Sans"/>
                <a:ea typeface="DM Sans"/>
                <a:cs typeface="DM Sans"/>
                <a:sym typeface="DM Sans"/>
              </a:rPr>
              <a:t>Araç CAN hattındaki mesajların hatta gönderildiği anda kaydedilip döngü sonunda ASC formatında dosya olarak kaydedilmesi ve AWS sunucularına gönderimi</a:t>
            </a:r>
          </a:p>
        </p:txBody>
      </p:sp>
      <p:sp>
        <p:nvSpPr>
          <p:cNvPr name="Freeform 23" id="23"/>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4" id="24"/>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907005" y="2434904"/>
            <a:ext cx="14298152" cy="7417167"/>
          </a:xfrm>
          <a:custGeom>
            <a:avLst/>
            <a:gdLst/>
            <a:ahLst/>
            <a:cxnLst/>
            <a:rect r="r" b="b" t="t" l="l"/>
            <a:pathLst>
              <a:path h="7417167" w="14298152">
                <a:moveTo>
                  <a:pt x="0" y="0"/>
                </a:moveTo>
                <a:lnTo>
                  <a:pt x="14298153" y="0"/>
                </a:lnTo>
                <a:lnTo>
                  <a:pt x="14298153" y="7417166"/>
                </a:lnTo>
                <a:lnTo>
                  <a:pt x="0" y="7417166"/>
                </a:lnTo>
                <a:lnTo>
                  <a:pt x="0" y="0"/>
                </a:lnTo>
                <a:close/>
              </a:path>
            </a:pathLst>
          </a:custGeom>
          <a:blipFill>
            <a:blip r:embed="rId5"/>
            <a:stretch>
              <a:fillRect l="0" t="0" r="0" b="0"/>
            </a:stretch>
          </a:blipFill>
        </p:spPr>
      </p:sp>
      <p:sp>
        <p:nvSpPr>
          <p:cNvPr name="TextBox 9" id="9"/>
          <p:cNvSpPr txBox="true"/>
          <p:nvPr/>
        </p:nvSpPr>
        <p:spPr>
          <a:xfrm rot="0">
            <a:off x="5892184" y="422843"/>
            <a:ext cx="5993096" cy="1518370"/>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LAMBDA FONKSİYONLARI</a:t>
            </a:r>
          </a:p>
        </p:txBody>
      </p:sp>
      <p:sp>
        <p:nvSpPr>
          <p:cNvPr name="TextBox 10" id="10"/>
          <p:cNvSpPr txBox="true"/>
          <p:nvPr/>
        </p:nvSpPr>
        <p:spPr>
          <a:xfrm rot="0">
            <a:off x="5471889" y="9933940"/>
            <a:ext cx="8865211" cy="3530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Şekil A : “canbusdbc” adlı lambda fonksiyonu</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593884" y="3364217"/>
            <a:ext cx="11291397" cy="2443358"/>
          </a:xfrm>
          <a:custGeom>
            <a:avLst/>
            <a:gdLst/>
            <a:ahLst/>
            <a:cxnLst/>
            <a:rect r="r" b="b" t="t" l="l"/>
            <a:pathLst>
              <a:path h="2443358" w="11291397">
                <a:moveTo>
                  <a:pt x="0" y="0"/>
                </a:moveTo>
                <a:lnTo>
                  <a:pt x="11291396" y="0"/>
                </a:lnTo>
                <a:lnTo>
                  <a:pt x="11291396" y="2443358"/>
                </a:lnTo>
                <a:lnTo>
                  <a:pt x="0" y="2443358"/>
                </a:lnTo>
                <a:lnTo>
                  <a:pt x="0" y="0"/>
                </a:lnTo>
                <a:close/>
              </a:path>
            </a:pathLst>
          </a:custGeom>
          <a:blipFill>
            <a:blip r:embed="rId5"/>
            <a:stretch>
              <a:fillRect l="0" t="0" r="0" b="0"/>
            </a:stretch>
          </a:blipFill>
        </p:spPr>
      </p:sp>
      <p:sp>
        <p:nvSpPr>
          <p:cNvPr name="Freeform 9" id="9"/>
          <p:cNvSpPr/>
          <p:nvPr/>
        </p:nvSpPr>
        <p:spPr>
          <a:xfrm flipH="false" flipV="false" rot="0">
            <a:off x="593884" y="6350478"/>
            <a:ext cx="6463321" cy="2908480"/>
          </a:xfrm>
          <a:custGeom>
            <a:avLst/>
            <a:gdLst/>
            <a:ahLst/>
            <a:cxnLst/>
            <a:rect r="r" b="b" t="t" l="l"/>
            <a:pathLst>
              <a:path h="2908480" w="6463321">
                <a:moveTo>
                  <a:pt x="0" y="0"/>
                </a:moveTo>
                <a:lnTo>
                  <a:pt x="6463321" y="0"/>
                </a:lnTo>
                <a:lnTo>
                  <a:pt x="6463321" y="2908479"/>
                </a:lnTo>
                <a:lnTo>
                  <a:pt x="0" y="2908479"/>
                </a:lnTo>
                <a:lnTo>
                  <a:pt x="0" y="0"/>
                </a:lnTo>
                <a:close/>
              </a:path>
            </a:pathLst>
          </a:custGeom>
          <a:blipFill>
            <a:blip r:embed="rId6"/>
            <a:stretch>
              <a:fillRect l="0" t="0" r="-11322" b="0"/>
            </a:stretch>
          </a:blipFill>
        </p:spPr>
      </p:sp>
      <p:sp>
        <p:nvSpPr>
          <p:cNvPr name="TextBox 10" id="10"/>
          <p:cNvSpPr txBox="true"/>
          <p:nvPr/>
        </p:nvSpPr>
        <p:spPr>
          <a:xfrm rot="0">
            <a:off x="5892184" y="422843"/>
            <a:ext cx="5993096" cy="1518370"/>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LAMBDA FONKSİYONLARI</a:t>
            </a:r>
          </a:p>
        </p:txBody>
      </p:sp>
      <p:sp>
        <p:nvSpPr>
          <p:cNvPr name="TextBox 11" id="11"/>
          <p:cNvSpPr txBox="true"/>
          <p:nvPr/>
        </p:nvSpPr>
        <p:spPr>
          <a:xfrm rot="0">
            <a:off x="593884" y="2468232"/>
            <a:ext cx="869633" cy="35306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pen Sauce"/>
                <a:ea typeface="Open Sauce"/>
                <a:cs typeface="Open Sauce"/>
                <a:sym typeface="Open Sauce"/>
              </a:rPr>
              <a:t>4-ASC</a:t>
            </a:r>
          </a:p>
        </p:txBody>
      </p:sp>
      <p:sp>
        <p:nvSpPr>
          <p:cNvPr name="TextBox 12" id="12"/>
          <p:cNvSpPr txBox="true"/>
          <p:nvPr/>
        </p:nvSpPr>
        <p:spPr>
          <a:xfrm rot="0">
            <a:off x="0" y="5892643"/>
            <a:ext cx="10256811" cy="35306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pen Sauce"/>
                <a:ea typeface="Open Sauce"/>
                <a:cs typeface="Open Sauce"/>
                <a:sym typeface="Open Sauce"/>
              </a:rPr>
              <a:t>Şekil A :  ESP’den gelen veriler S3 içindeki ASC klasörüne kaydedilir</a:t>
            </a:r>
          </a:p>
        </p:txBody>
      </p:sp>
      <p:sp>
        <p:nvSpPr>
          <p:cNvPr name="TextBox 13" id="13"/>
          <p:cNvSpPr txBox="true"/>
          <p:nvPr/>
        </p:nvSpPr>
        <p:spPr>
          <a:xfrm rot="0">
            <a:off x="-1570711" y="9563757"/>
            <a:ext cx="10256811" cy="35306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pen Sauce"/>
                <a:ea typeface="Open Sauce"/>
                <a:cs typeface="Open Sauce"/>
                <a:sym typeface="Open Sauce"/>
              </a:rPr>
              <a:t>Şekil A :  ASC lambda fonksiyonun diyagramı</a:t>
            </a:r>
          </a:p>
        </p:txBody>
      </p:sp>
      <p:sp>
        <p:nvSpPr>
          <p:cNvPr name="TextBox 14" id="14"/>
          <p:cNvSpPr txBox="true"/>
          <p:nvPr/>
        </p:nvSpPr>
        <p:spPr>
          <a:xfrm rot="0">
            <a:off x="11954660" y="3345167"/>
            <a:ext cx="6333340" cy="3610610"/>
          </a:xfrm>
          <a:prstGeom prst="rect">
            <a:avLst/>
          </a:prstGeom>
        </p:spPr>
        <p:txBody>
          <a:bodyPr anchor="t" rtlCol="false" tIns="0" lIns="0" bIns="0" rIns="0">
            <a:spAutoFit/>
          </a:bodyPr>
          <a:lstStyle/>
          <a:p>
            <a:pPr algn="l">
              <a:lnSpc>
                <a:spcPts val="2859"/>
              </a:lnSpc>
            </a:pPr>
            <a:r>
              <a:rPr lang="en-US" sz="2199">
                <a:solidFill>
                  <a:srgbClr val="000000"/>
                </a:solidFill>
                <a:latin typeface="Open Sauce"/>
                <a:ea typeface="Open Sauce"/>
                <a:cs typeface="Open Sauce"/>
                <a:sym typeface="Open Sauce"/>
              </a:rPr>
              <a:t>1-ASC lambda fonksiyonu ASC kayıtlarının görselleştirilmesi ve daha iyi analiz edilebilmesi için yazılmıştır. ASC klasörünün</a:t>
            </a:r>
          </a:p>
          <a:p>
            <a:pPr algn="l">
              <a:lnSpc>
                <a:spcPts val="2859"/>
              </a:lnSpc>
            </a:pPr>
            <a:r>
              <a:rPr lang="en-US" sz="2199">
                <a:solidFill>
                  <a:srgbClr val="000000"/>
                </a:solidFill>
                <a:latin typeface="Open Sauce"/>
                <a:ea typeface="Open Sauce"/>
                <a:cs typeface="Open Sauce"/>
                <a:sym typeface="Open Sauce"/>
              </a:rPr>
              <a:t>içindeki dosyayı alır ve bunu bir csv dosyasına</a:t>
            </a:r>
          </a:p>
          <a:p>
            <a:pPr algn="l">
              <a:lnSpc>
                <a:spcPts val="2859"/>
              </a:lnSpc>
            </a:pPr>
            <a:r>
              <a:rPr lang="en-US" sz="2199">
                <a:solidFill>
                  <a:srgbClr val="000000"/>
                </a:solidFill>
                <a:latin typeface="Open Sauce"/>
                <a:ea typeface="Open Sauce"/>
                <a:cs typeface="Open Sauce"/>
                <a:sym typeface="Open Sauce"/>
              </a:rPr>
              <a:t>çevirip  ascoutput klasörüne kaydeder. </a:t>
            </a:r>
          </a:p>
          <a:p>
            <a:pPr algn="l">
              <a:lnSpc>
                <a:spcPts val="2859"/>
              </a:lnSpc>
            </a:pPr>
            <a:r>
              <a:rPr lang="en-US" sz="2199">
                <a:solidFill>
                  <a:srgbClr val="000000"/>
                </a:solidFill>
                <a:latin typeface="Open Sauce"/>
                <a:ea typeface="Open Sauce"/>
                <a:cs typeface="Open Sauce"/>
                <a:sym typeface="Open Sauce"/>
              </a:rPr>
              <a:t>Bunu yapma sebebi sunucuya gelen ASC</a:t>
            </a:r>
          </a:p>
          <a:p>
            <a:pPr algn="l">
              <a:lnSpc>
                <a:spcPts val="2859"/>
              </a:lnSpc>
            </a:pPr>
            <a:r>
              <a:rPr lang="en-US" sz="2199">
                <a:solidFill>
                  <a:srgbClr val="000000"/>
                </a:solidFill>
                <a:latin typeface="Open Sauce"/>
                <a:ea typeface="Open Sauce"/>
                <a:cs typeface="Open Sauce"/>
                <a:sym typeface="Open Sauce"/>
              </a:rPr>
              <a:t>kaydı vector de açılmak üzere düzenlenmiştir.</a:t>
            </a:r>
          </a:p>
          <a:p>
            <a:pPr algn="l">
              <a:lnSpc>
                <a:spcPts val="2859"/>
              </a:lnSpc>
            </a:pPr>
            <a:r>
              <a:rPr lang="en-US" sz="2199">
                <a:solidFill>
                  <a:srgbClr val="000000"/>
                </a:solidFill>
                <a:latin typeface="Open Sauce"/>
                <a:ea typeface="Open Sauce"/>
                <a:cs typeface="Open Sauce"/>
                <a:sym typeface="Open Sauce"/>
              </a:rPr>
              <a:t>Bu verileri anlamlı bilgilere dönüştürmek için</a:t>
            </a:r>
          </a:p>
          <a:p>
            <a:pPr algn="l">
              <a:lnSpc>
                <a:spcPts val="2859"/>
              </a:lnSpc>
            </a:pPr>
            <a:r>
              <a:rPr lang="en-US" sz="2199">
                <a:solidFill>
                  <a:srgbClr val="000000"/>
                </a:solidFill>
                <a:latin typeface="Open Sauce"/>
                <a:ea typeface="Open Sauce"/>
                <a:cs typeface="Open Sauce"/>
                <a:sym typeface="Open Sauce"/>
              </a:rPr>
              <a:t>tablo düzenindeki csv formatına dönüştürme</a:t>
            </a:r>
          </a:p>
          <a:p>
            <a:pPr algn="l">
              <a:lnSpc>
                <a:spcPts val="2859"/>
              </a:lnSpc>
              <a:spcBef>
                <a:spcPct val="0"/>
              </a:spcBef>
            </a:pPr>
            <a:r>
              <a:rPr lang="en-US" sz="2199">
                <a:solidFill>
                  <a:srgbClr val="000000"/>
                </a:solidFill>
                <a:latin typeface="Open Sauce"/>
                <a:ea typeface="Open Sauce"/>
                <a:cs typeface="Open Sauce"/>
                <a:sym typeface="Open Sauce"/>
              </a:rPr>
              <a:t>işlemi yapılmalıdır.</a:t>
            </a:r>
          </a:p>
        </p:txBody>
      </p:sp>
      <p:sp>
        <p:nvSpPr>
          <p:cNvPr name="TextBox 15" id="15"/>
          <p:cNvSpPr txBox="true"/>
          <p:nvPr/>
        </p:nvSpPr>
        <p:spPr>
          <a:xfrm rot="0">
            <a:off x="11954660" y="7437687"/>
            <a:ext cx="6333340" cy="715010"/>
          </a:xfrm>
          <a:prstGeom prst="rect">
            <a:avLst/>
          </a:prstGeom>
        </p:spPr>
        <p:txBody>
          <a:bodyPr anchor="t" rtlCol="false" tIns="0" lIns="0" bIns="0" rIns="0">
            <a:spAutoFit/>
          </a:bodyPr>
          <a:lstStyle/>
          <a:p>
            <a:pPr algn="l">
              <a:lnSpc>
                <a:spcPts val="2859"/>
              </a:lnSpc>
            </a:pPr>
            <a:r>
              <a:rPr lang="en-US" sz="2199">
                <a:solidFill>
                  <a:srgbClr val="000000"/>
                </a:solidFill>
                <a:latin typeface="Open Sauce"/>
                <a:ea typeface="Open Sauce"/>
                <a:cs typeface="Open Sauce"/>
                <a:sym typeface="Open Sauce"/>
              </a:rPr>
              <a:t>2- Bu işlem manuel olarak gerekli olduğu </a:t>
            </a:r>
          </a:p>
          <a:p>
            <a:pPr algn="l">
              <a:lnSpc>
                <a:spcPts val="2859"/>
              </a:lnSpc>
              <a:spcBef>
                <a:spcPct val="0"/>
              </a:spcBef>
            </a:pPr>
            <a:r>
              <a:rPr lang="en-US" sz="2199">
                <a:solidFill>
                  <a:srgbClr val="000000"/>
                </a:solidFill>
                <a:latin typeface="Open Sauce"/>
                <a:ea typeface="Open Sauce"/>
                <a:cs typeface="Open Sauce"/>
                <a:sym typeface="Open Sauce"/>
              </a:rPr>
              <a:t>zaman yapılır.</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503597" y="2588594"/>
            <a:ext cx="11134739" cy="2439498"/>
          </a:xfrm>
          <a:custGeom>
            <a:avLst/>
            <a:gdLst/>
            <a:ahLst/>
            <a:cxnLst/>
            <a:rect r="r" b="b" t="t" l="l"/>
            <a:pathLst>
              <a:path h="2439498" w="11134739">
                <a:moveTo>
                  <a:pt x="0" y="0"/>
                </a:moveTo>
                <a:lnTo>
                  <a:pt x="11134740" y="0"/>
                </a:lnTo>
                <a:lnTo>
                  <a:pt x="11134740" y="2439498"/>
                </a:lnTo>
                <a:lnTo>
                  <a:pt x="0" y="2439498"/>
                </a:lnTo>
                <a:lnTo>
                  <a:pt x="0" y="0"/>
                </a:lnTo>
                <a:close/>
              </a:path>
            </a:pathLst>
          </a:custGeom>
          <a:blipFill>
            <a:blip r:embed="rId5"/>
            <a:stretch>
              <a:fillRect l="0" t="0" r="0" b="0"/>
            </a:stretch>
          </a:blipFill>
        </p:spPr>
      </p:sp>
      <p:sp>
        <p:nvSpPr>
          <p:cNvPr name="Freeform 9" id="9"/>
          <p:cNvSpPr/>
          <p:nvPr/>
        </p:nvSpPr>
        <p:spPr>
          <a:xfrm flipH="false" flipV="false" rot="0">
            <a:off x="503597" y="5828790"/>
            <a:ext cx="11134739" cy="2864539"/>
          </a:xfrm>
          <a:custGeom>
            <a:avLst/>
            <a:gdLst/>
            <a:ahLst/>
            <a:cxnLst/>
            <a:rect r="r" b="b" t="t" l="l"/>
            <a:pathLst>
              <a:path h="2864539" w="11134739">
                <a:moveTo>
                  <a:pt x="0" y="0"/>
                </a:moveTo>
                <a:lnTo>
                  <a:pt x="11134740" y="0"/>
                </a:lnTo>
                <a:lnTo>
                  <a:pt x="11134740" y="2864539"/>
                </a:lnTo>
                <a:lnTo>
                  <a:pt x="0" y="2864539"/>
                </a:lnTo>
                <a:lnTo>
                  <a:pt x="0" y="0"/>
                </a:lnTo>
                <a:close/>
              </a:path>
            </a:pathLst>
          </a:custGeom>
          <a:blipFill>
            <a:blip r:embed="rId6"/>
            <a:stretch>
              <a:fillRect l="0" t="0" r="0" b="0"/>
            </a:stretch>
          </a:blipFill>
        </p:spPr>
      </p:sp>
      <p:sp>
        <p:nvSpPr>
          <p:cNvPr name="TextBox 10" id="10"/>
          <p:cNvSpPr txBox="true"/>
          <p:nvPr/>
        </p:nvSpPr>
        <p:spPr>
          <a:xfrm rot="0">
            <a:off x="5892184" y="422843"/>
            <a:ext cx="5993096" cy="1518370"/>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LAMBDA FONKSİYONLARI</a:t>
            </a:r>
          </a:p>
        </p:txBody>
      </p:sp>
      <p:sp>
        <p:nvSpPr>
          <p:cNvPr name="TextBox 11" id="11"/>
          <p:cNvSpPr txBox="true"/>
          <p:nvPr/>
        </p:nvSpPr>
        <p:spPr>
          <a:xfrm rot="0">
            <a:off x="503597" y="5242386"/>
            <a:ext cx="8865211" cy="3530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Şekil A : ascoutput klasörü</a:t>
            </a:r>
          </a:p>
        </p:txBody>
      </p:sp>
      <p:sp>
        <p:nvSpPr>
          <p:cNvPr name="TextBox 12" id="12"/>
          <p:cNvSpPr txBox="true"/>
          <p:nvPr/>
        </p:nvSpPr>
        <p:spPr>
          <a:xfrm rot="0">
            <a:off x="503597" y="8905240"/>
            <a:ext cx="11608424" cy="3530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Şekil A : ascoutput klasörü içindeki bir csv dosyasının içeriği</a:t>
            </a: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133401" y="2472506"/>
            <a:ext cx="14357573" cy="7340309"/>
          </a:xfrm>
          <a:custGeom>
            <a:avLst/>
            <a:gdLst/>
            <a:ahLst/>
            <a:cxnLst/>
            <a:rect r="r" b="b" t="t" l="l"/>
            <a:pathLst>
              <a:path h="7340309" w="14357573">
                <a:moveTo>
                  <a:pt x="0" y="0"/>
                </a:moveTo>
                <a:lnTo>
                  <a:pt x="14357574" y="0"/>
                </a:lnTo>
                <a:lnTo>
                  <a:pt x="14357574" y="7340310"/>
                </a:lnTo>
                <a:lnTo>
                  <a:pt x="0" y="7340310"/>
                </a:lnTo>
                <a:lnTo>
                  <a:pt x="0" y="0"/>
                </a:lnTo>
                <a:close/>
              </a:path>
            </a:pathLst>
          </a:custGeom>
          <a:blipFill>
            <a:blip r:embed="rId5"/>
            <a:stretch>
              <a:fillRect l="0" t="0" r="0" b="0"/>
            </a:stretch>
          </a:blipFill>
        </p:spPr>
      </p:sp>
      <p:sp>
        <p:nvSpPr>
          <p:cNvPr name="TextBox 9" id="9"/>
          <p:cNvSpPr txBox="true"/>
          <p:nvPr/>
        </p:nvSpPr>
        <p:spPr>
          <a:xfrm rot="0">
            <a:off x="5892184" y="422843"/>
            <a:ext cx="5993096" cy="1518370"/>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LAMBDA FONKSİYONLARI</a:t>
            </a:r>
          </a:p>
        </p:txBody>
      </p:sp>
      <p:sp>
        <p:nvSpPr>
          <p:cNvPr name="TextBox 10" id="10"/>
          <p:cNvSpPr txBox="true"/>
          <p:nvPr/>
        </p:nvSpPr>
        <p:spPr>
          <a:xfrm rot="0">
            <a:off x="5674151" y="9933940"/>
            <a:ext cx="8865211" cy="3530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Şekil A : “ASC” adlı lambda fonksiyonu</a:t>
            </a: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503597" y="5521901"/>
            <a:ext cx="9977696" cy="2221285"/>
          </a:xfrm>
          <a:custGeom>
            <a:avLst/>
            <a:gdLst/>
            <a:ahLst/>
            <a:cxnLst/>
            <a:rect r="r" b="b" t="t" l="l"/>
            <a:pathLst>
              <a:path h="2221285" w="9977696">
                <a:moveTo>
                  <a:pt x="0" y="0"/>
                </a:moveTo>
                <a:lnTo>
                  <a:pt x="9977696" y="0"/>
                </a:lnTo>
                <a:lnTo>
                  <a:pt x="9977696" y="2221285"/>
                </a:lnTo>
                <a:lnTo>
                  <a:pt x="0" y="2221285"/>
                </a:lnTo>
                <a:lnTo>
                  <a:pt x="0" y="0"/>
                </a:lnTo>
                <a:close/>
              </a:path>
            </a:pathLst>
          </a:custGeom>
          <a:blipFill>
            <a:blip r:embed="rId5"/>
            <a:stretch>
              <a:fillRect l="0" t="0" r="0" b="0"/>
            </a:stretch>
          </a:blipFill>
        </p:spPr>
      </p:sp>
      <p:sp>
        <p:nvSpPr>
          <p:cNvPr name="Freeform 9" id="9"/>
          <p:cNvSpPr/>
          <p:nvPr/>
        </p:nvSpPr>
        <p:spPr>
          <a:xfrm flipH="false" flipV="false" rot="0">
            <a:off x="503597" y="8286111"/>
            <a:ext cx="12136813" cy="1318856"/>
          </a:xfrm>
          <a:custGeom>
            <a:avLst/>
            <a:gdLst/>
            <a:ahLst/>
            <a:cxnLst/>
            <a:rect r="r" b="b" t="t" l="l"/>
            <a:pathLst>
              <a:path h="1318856" w="12136813">
                <a:moveTo>
                  <a:pt x="0" y="0"/>
                </a:moveTo>
                <a:lnTo>
                  <a:pt x="12136814" y="0"/>
                </a:lnTo>
                <a:lnTo>
                  <a:pt x="12136814" y="1318856"/>
                </a:lnTo>
                <a:lnTo>
                  <a:pt x="0" y="1318856"/>
                </a:lnTo>
                <a:lnTo>
                  <a:pt x="0" y="0"/>
                </a:lnTo>
                <a:close/>
              </a:path>
            </a:pathLst>
          </a:custGeom>
          <a:blipFill>
            <a:blip r:embed="rId6"/>
            <a:stretch>
              <a:fillRect l="0" t="0" r="0" b="0"/>
            </a:stretch>
          </a:blipFill>
        </p:spPr>
      </p:sp>
      <p:sp>
        <p:nvSpPr>
          <p:cNvPr name="Freeform 10" id="10"/>
          <p:cNvSpPr/>
          <p:nvPr/>
        </p:nvSpPr>
        <p:spPr>
          <a:xfrm flipH="false" flipV="false" rot="0">
            <a:off x="503597" y="3086100"/>
            <a:ext cx="5245399" cy="1892876"/>
          </a:xfrm>
          <a:custGeom>
            <a:avLst/>
            <a:gdLst/>
            <a:ahLst/>
            <a:cxnLst/>
            <a:rect r="r" b="b" t="t" l="l"/>
            <a:pathLst>
              <a:path h="1892876" w="5245399">
                <a:moveTo>
                  <a:pt x="0" y="0"/>
                </a:moveTo>
                <a:lnTo>
                  <a:pt x="5245400" y="0"/>
                </a:lnTo>
                <a:lnTo>
                  <a:pt x="5245400" y="1892876"/>
                </a:lnTo>
                <a:lnTo>
                  <a:pt x="0" y="1892876"/>
                </a:lnTo>
                <a:lnTo>
                  <a:pt x="0" y="0"/>
                </a:lnTo>
                <a:close/>
              </a:path>
            </a:pathLst>
          </a:custGeom>
          <a:blipFill>
            <a:blip r:embed="rId7"/>
            <a:stretch>
              <a:fillRect l="0" t="0" r="0" b="0"/>
            </a:stretch>
          </a:blipFill>
        </p:spPr>
      </p:sp>
      <p:sp>
        <p:nvSpPr>
          <p:cNvPr name="TextBox 11" id="11"/>
          <p:cNvSpPr txBox="true"/>
          <p:nvPr/>
        </p:nvSpPr>
        <p:spPr>
          <a:xfrm rot="0">
            <a:off x="5892184" y="422843"/>
            <a:ext cx="5993096" cy="1518370"/>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LAMBDA FONKSİYONLARI</a:t>
            </a:r>
          </a:p>
        </p:txBody>
      </p:sp>
      <p:sp>
        <p:nvSpPr>
          <p:cNvPr name="TextBox 12" id="12"/>
          <p:cNvSpPr txBox="true"/>
          <p:nvPr/>
        </p:nvSpPr>
        <p:spPr>
          <a:xfrm rot="0">
            <a:off x="386179" y="2468232"/>
            <a:ext cx="1285042" cy="35306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pen Sauce"/>
                <a:ea typeface="Open Sauce"/>
                <a:cs typeface="Open Sauce"/>
                <a:sym typeface="Open Sauce"/>
              </a:rPr>
              <a:t>5-ascdbc</a:t>
            </a:r>
          </a:p>
        </p:txBody>
      </p:sp>
      <p:sp>
        <p:nvSpPr>
          <p:cNvPr name="TextBox 13" id="13"/>
          <p:cNvSpPr txBox="true"/>
          <p:nvPr/>
        </p:nvSpPr>
        <p:spPr>
          <a:xfrm rot="0">
            <a:off x="-1368078" y="5064384"/>
            <a:ext cx="10256811" cy="35306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pen Sauce"/>
                <a:ea typeface="Open Sauce"/>
                <a:cs typeface="Open Sauce"/>
                <a:sym typeface="Open Sauce"/>
              </a:rPr>
              <a:t>Şekil A :  ASCdbc lambda fonksiyonun diyagramı</a:t>
            </a:r>
          </a:p>
        </p:txBody>
      </p:sp>
      <p:sp>
        <p:nvSpPr>
          <p:cNvPr name="TextBox 14" id="14"/>
          <p:cNvSpPr txBox="true"/>
          <p:nvPr/>
        </p:nvSpPr>
        <p:spPr>
          <a:xfrm rot="0">
            <a:off x="503597" y="7655819"/>
            <a:ext cx="8865211" cy="3530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Şekil A : ascoutputdbc klasörü</a:t>
            </a:r>
          </a:p>
        </p:txBody>
      </p:sp>
      <p:sp>
        <p:nvSpPr>
          <p:cNvPr name="TextBox 15" id="15"/>
          <p:cNvSpPr txBox="true"/>
          <p:nvPr/>
        </p:nvSpPr>
        <p:spPr>
          <a:xfrm rot="0">
            <a:off x="503597" y="9852617"/>
            <a:ext cx="11608424" cy="3530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Şekil A : ascoutputdbc klasörü içindeki bir csv dosyasının içeriği</a:t>
            </a:r>
          </a:p>
        </p:txBody>
      </p:sp>
      <p:sp>
        <p:nvSpPr>
          <p:cNvPr name="TextBox 16" id="16"/>
          <p:cNvSpPr txBox="true"/>
          <p:nvPr/>
        </p:nvSpPr>
        <p:spPr>
          <a:xfrm rot="0">
            <a:off x="10082821" y="2941608"/>
            <a:ext cx="8205179" cy="2162810"/>
          </a:xfrm>
          <a:prstGeom prst="rect">
            <a:avLst/>
          </a:prstGeom>
        </p:spPr>
        <p:txBody>
          <a:bodyPr anchor="t" rtlCol="false" tIns="0" lIns="0" bIns="0" rIns="0">
            <a:spAutoFit/>
          </a:bodyPr>
          <a:lstStyle/>
          <a:p>
            <a:pPr algn="ctr">
              <a:lnSpc>
                <a:spcPts val="2859"/>
              </a:lnSpc>
            </a:pPr>
            <a:r>
              <a:rPr lang="en-US" sz="2199">
                <a:solidFill>
                  <a:srgbClr val="000000"/>
                </a:solidFill>
                <a:latin typeface="Open Sauce"/>
                <a:ea typeface="Open Sauce"/>
                <a:cs typeface="Open Sauce"/>
                <a:sym typeface="Open Sauce"/>
              </a:rPr>
              <a:t>1-ascdbc lambda fonksiyonun yazılma amacı ascoutput</a:t>
            </a:r>
          </a:p>
          <a:p>
            <a:pPr algn="ctr">
              <a:lnSpc>
                <a:spcPts val="2859"/>
              </a:lnSpc>
            </a:pPr>
            <a:r>
              <a:rPr lang="en-US" sz="2199">
                <a:solidFill>
                  <a:srgbClr val="000000"/>
                </a:solidFill>
                <a:latin typeface="Open Sauce"/>
                <a:ea typeface="Open Sauce"/>
                <a:cs typeface="Open Sauce"/>
                <a:sym typeface="Open Sauce"/>
              </a:rPr>
              <a:t>klasörüne kaydedilen csv dosyalarının anlamlı hale getirilmesini sağlamaktır. Bu kod ascoutput içindeki csv dosyalarını alır ve DBC dosyası yardımıyla verileri anlamlı hale getirip ascoutputdbc klasörü içine ascoutputdbc.csv</a:t>
            </a:r>
          </a:p>
          <a:p>
            <a:pPr algn="ctr">
              <a:lnSpc>
                <a:spcPts val="2859"/>
              </a:lnSpc>
              <a:spcBef>
                <a:spcPct val="0"/>
              </a:spcBef>
            </a:pPr>
            <a:r>
              <a:rPr lang="en-US" sz="2199">
                <a:solidFill>
                  <a:srgbClr val="000000"/>
                </a:solidFill>
                <a:latin typeface="Open Sauce"/>
                <a:ea typeface="Open Sauce"/>
                <a:cs typeface="Open Sauce"/>
                <a:sym typeface="Open Sauce"/>
              </a:rPr>
              <a:t>olarak kaydeder.  </a:t>
            </a:r>
          </a:p>
        </p:txBody>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267353" y="2412983"/>
            <a:ext cx="14202910" cy="7261238"/>
          </a:xfrm>
          <a:custGeom>
            <a:avLst/>
            <a:gdLst/>
            <a:ahLst/>
            <a:cxnLst/>
            <a:rect r="r" b="b" t="t" l="l"/>
            <a:pathLst>
              <a:path h="7261238" w="14202910">
                <a:moveTo>
                  <a:pt x="0" y="0"/>
                </a:moveTo>
                <a:lnTo>
                  <a:pt x="14202910" y="0"/>
                </a:lnTo>
                <a:lnTo>
                  <a:pt x="14202910" y="7261238"/>
                </a:lnTo>
                <a:lnTo>
                  <a:pt x="0" y="7261238"/>
                </a:lnTo>
                <a:lnTo>
                  <a:pt x="0" y="0"/>
                </a:lnTo>
                <a:close/>
              </a:path>
            </a:pathLst>
          </a:custGeom>
          <a:blipFill>
            <a:blip r:embed="rId5"/>
            <a:stretch>
              <a:fillRect l="0" t="0" r="0" b="0"/>
            </a:stretch>
          </a:blipFill>
        </p:spPr>
      </p:sp>
      <p:sp>
        <p:nvSpPr>
          <p:cNvPr name="TextBox 9" id="9"/>
          <p:cNvSpPr txBox="true"/>
          <p:nvPr/>
        </p:nvSpPr>
        <p:spPr>
          <a:xfrm rot="0">
            <a:off x="5892184" y="422843"/>
            <a:ext cx="5993096" cy="1518370"/>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LAMBDA FONKSİYONLARI</a:t>
            </a:r>
          </a:p>
        </p:txBody>
      </p:sp>
      <p:sp>
        <p:nvSpPr>
          <p:cNvPr name="TextBox 10" id="10"/>
          <p:cNvSpPr txBox="true"/>
          <p:nvPr/>
        </p:nvSpPr>
        <p:spPr>
          <a:xfrm rot="0">
            <a:off x="6315561" y="9912346"/>
            <a:ext cx="8865211" cy="3530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Şekil A : “ascdbc” adlı lambda fonksiyonu</a:t>
            </a: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503597" y="2695408"/>
            <a:ext cx="10564473" cy="1562307"/>
          </a:xfrm>
          <a:custGeom>
            <a:avLst/>
            <a:gdLst/>
            <a:ahLst/>
            <a:cxnLst/>
            <a:rect r="r" b="b" t="t" l="l"/>
            <a:pathLst>
              <a:path h="1562307" w="10564473">
                <a:moveTo>
                  <a:pt x="0" y="0"/>
                </a:moveTo>
                <a:lnTo>
                  <a:pt x="10564474" y="0"/>
                </a:lnTo>
                <a:lnTo>
                  <a:pt x="10564474" y="1562307"/>
                </a:lnTo>
                <a:lnTo>
                  <a:pt x="0" y="1562307"/>
                </a:lnTo>
                <a:lnTo>
                  <a:pt x="0" y="0"/>
                </a:lnTo>
                <a:close/>
              </a:path>
            </a:pathLst>
          </a:custGeom>
          <a:blipFill>
            <a:blip r:embed="rId5"/>
            <a:stretch>
              <a:fillRect l="0" t="0" r="0" b="0"/>
            </a:stretch>
          </a:blipFill>
        </p:spPr>
      </p:sp>
      <p:sp>
        <p:nvSpPr>
          <p:cNvPr name="Freeform 9" id="9"/>
          <p:cNvSpPr/>
          <p:nvPr/>
        </p:nvSpPr>
        <p:spPr>
          <a:xfrm flipH="false" flipV="false" rot="0">
            <a:off x="12557298" y="2701153"/>
            <a:ext cx="3089101" cy="2442347"/>
          </a:xfrm>
          <a:custGeom>
            <a:avLst/>
            <a:gdLst/>
            <a:ahLst/>
            <a:cxnLst/>
            <a:rect r="r" b="b" t="t" l="l"/>
            <a:pathLst>
              <a:path h="2442347" w="3089101">
                <a:moveTo>
                  <a:pt x="0" y="0"/>
                </a:moveTo>
                <a:lnTo>
                  <a:pt x="3089101" y="0"/>
                </a:lnTo>
                <a:lnTo>
                  <a:pt x="3089101" y="2442347"/>
                </a:lnTo>
                <a:lnTo>
                  <a:pt x="0" y="2442347"/>
                </a:lnTo>
                <a:lnTo>
                  <a:pt x="0" y="0"/>
                </a:lnTo>
                <a:close/>
              </a:path>
            </a:pathLst>
          </a:custGeom>
          <a:blipFill>
            <a:blip r:embed="rId6"/>
            <a:stretch>
              <a:fillRect l="0" t="0" r="0" b="0"/>
            </a:stretch>
          </a:blipFill>
        </p:spPr>
      </p:sp>
      <p:sp>
        <p:nvSpPr>
          <p:cNvPr name="Freeform 10" id="10"/>
          <p:cNvSpPr/>
          <p:nvPr/>
        </p:nvSpPr>
        <p:spPr>
          <a:xfrm flipH="false" flipV="false" rot="0">
            <a:off x="12557298" y="5143500"/>
            <a:ext cx="3089101" cy="1590793"/>
          </a:xfrm>
          <a:custGeom>
            <a:avLst/>
            <a:gdLst/>
            <a:ahLst/>
            <a:cxnLst/>
            <a:rect r="r" b="b" t="t" l="l"/>
            <a:pathLst>
              <a:path h="1590793" w="3089101">
                <a:moveTo>
                  <a:pt x="0" y="0"/>
                </a:moveTo>
                <a:lnTo>
                  <a:pt x="3089101" y="0"/>
                </a:lnTo>
                <a:lnTo>
                  <a:pt x="3089101" y="1590793"/>
                </a:lnTo>
                <a:lnTo>
                  <a:pt x="0" y="1590793"/>
                </a:lnTo>
                <a:lnTo>
                  <a:pt x="0" y="0"/>
                </a:lnTo>
                <a:close/>
              </a:path>
            </a:pathLst>
          </a:custGeom>
          <a:blipFill>
            <a:blip r:embed="rId7"/>
            <a:stretch>
              <a:fillRect l="-522" t="0" r="-522" b="0"/>
            </a:stretch>
          </a:blipFill>
        </p:spPr>
      </p:sp>
      <p:sp>
        <p:nvSpPr>
          <p:cNvPr name="Freeform 11" id="11"/>
          <p:cNvSpPr/>
          <p:nvPr/>
        </p:nvSpPr>
        <p:spPr>
          <a:xfrm flipH="false" flipV="false" rot="0">
            <a:off x="12557298" y="6734293"/>
            <a:ext cx="3089101" cy="2041013"/>
          </a:xfrm>
          <a:custGeom>
            <a:avLst/>
            <a:gdLst/>
            <a:ahLst/>
            <a:cxnLst/>
            <a:rect r="r" b="b" t="t" l="l"/>
            <a:pathLst>
              <a:path h="2041013" w="3089101">
                <a:moveTo>
                  <a:pt x="0" y="0"/>
                </a:moveTo>
                <a:lnTo>
                  <a:pt x="3089101" y="0"/>
                </a:lnTo>
                <a:lnTo>
                  <a:pt x="3089101" y="2041013"/>
                </a:lnTo>
                <a:lnTo>
                  <a:pt x="0" y="2041013"/>
                </a:lnTo>
                <a:lnTo>
                  <a:pt x="0" y="0"/>
                </a:lnTo>
                <a:close/>
              </a:path>
            </a:pathLst>
          </a:custGeom>
          <a:blipFill>
            <a:blip r:embed="rId8"/>
            <a:stretch>
              <a:fillRect l="0" t="0" r="0" b="0"/>
            </a:stretch>
          </a:blipFill>
        </p:spPr>
      </p:sp>
      <p:sp>
        <p:nvSpPr>
          <p:cNvPr name="TextBox 12" id="12"/>
          <p:cNvSpPr txBox="true"/>
          <p:nvPr/>
        </p:nvSpPr>
        <p:spPr>
          <a:xfrm rot="0">
            <a:off x="5892184" y="422843"/>
            <a:ext cx="5993096" cy="746845"/>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ATHENA</a:t>
            </a:r>
          </a:p>
        </p:txBody>
      </p:sp>
      <p:sp>
        <p:nvSpPr>
          <p:cNvPr name="TextBox 13" id="13"/>
          <p:cNvSpPr txBox="true"/>
          <p:nvPr/>
        </p:nvSpPr>
        <p:spPr>
          <a:xfrm rot="0">
            <a:off x="503597" y="4540713"/>
            <a:ext cx="11608424" cy="3530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Şekil A : Workgroups oluşturma ekranı</a:t>
            </a:r>
          </a:p>
        </p:txBody>
      </p:sp>
      <p:sp>
        <p:nvSpPr>
          <p:cNvPr name="TextBox 14" id="14"/>
          <p:cNvSpPr txBox="true"/>
          <p:nvPr/>
        </p:nvSpPr>
        <p:spPr>
          <a:xfrm rot="0">
            <a:off x="12483788" y="9072245"/>
            <a:ext cx="11608424" cy="3530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Şekil A : Athena için gerekli politikalar</a:t>
            </a:r>
          </a:p>
        </p:txBody>
      </p:sp>
      <p:sp>
        <p:nvSpPr>
          <p:cNvPr name="TextBox 15" id="15"/>
          <p:cNvSpPr txBox="true"/>
          <p:nvPr/>
        </p:nvSpPr>
        <p:spPr>
          <a:xfrm rot="0">
            <a:off x="152162" y="5585836"/>
            <a:ext cx="10336680" cy="3972560"/>
          </a:xfrm>
          <a:prstGeom prst="rect">
            <a:avLst/>
          </a:prstGeom>
        </p:spPr>
        <p:txBody>
          <a:bodyPr anchor="t" rtlCol="false" tIns="0" lIns="0" bIns="0" rIns="0">
            <a:spAutoFit/>
          </a:bodyPr>
          <a:lstStyle/>
          <a:p>
            <a:pPr algn="l">
              <a:lnSpc>
                <a:spcPts val="2859"/>
              </a:lnSpc>
            </a:pPr>
            <a:r>
              <a:rPr lang="en-US" sz="2199">
                <a:solidFill>
                  <a:srgbClr val="000000"/>
                </a:solidFill>
                <a:latin typeface="Open Sauce"/>
                <a:ea typeface="Open Sauce"/>
                <a:cs typeface="Open Sauce"/>
                <a:sym typeface="Open Sauce"/>
              </a:rPr>
              <a:t>1-Athena  S3 bucket içindeki anlamlı hale getirilmiş olan verilerin görselleştirilmesi için verilerin analizi ve verilerin tablo haline getirilmesini sağlayan bir hizmettir. Grafana ile aws s3 bucket arasında bir köprü görevi görür. </a:t>
            </a:r>
          </a:p>
          <a:p>
            <a:pPr algn="l">
              <a:lnSpc>
                <a:spcPts val="2859"/>
              </a:lnSpc>
            </a:pPr>
          </a:p>
          <a:p>
            <a:pPr algn="l">
              <a:lnSpc>
                <a:spcPts val="2859"/>
              </a:lnSpc>
            </a:pPr>
            <a:r>
              <a:rPr lang="en-US" sz="2199">
                <a:solidFill>
                  <a:srgbClr val="000000"/>
                </a:solidFill>
                <a:latin typeface="Open Sauce"/>
                <a:ea typeface="Open Sauce"/>
                <a:cs typeface="Open Sauce"/>
                <a:sym typeface="Open Sauce"/>
              </a:rPr>
              <a:t>2-Athenada çalışmak için ilk olarak bir çalışma ortamı yani workgroups oluşturmak gereklidir.</a:t>
            </a:r>
          </a:p>
          <a:p>
            <a:pPr algn="l">
              <a:lnSpc>
                <a:spcPts val="2859"/>
              </a:lnSpc>
            </a:pPr>
          </a:p>
          <a:p>
            <a:pPr algn="l">
              <a:lnSpc>
                <a:spcPts val="2859"/>
              </a:lnSpc>
            </a:pPr>
            <a:r>
              <a:rPr lang="en-US" sz="2199">
                <a:solidFill>
                  <a:srgbClr val="000000"/>
                </a:solidFill>
                <a:latin typeface="Open Sauce"/>
                <a:ea typeface="Open Sauce"/>
                <a:cs typeface="Open Sauce"/>
                <a:sym typeface="Open Sauce"/>
              </a:rPr>
              <a:t>3-Daha sonra athena sorgu yapabilmek ve s3'e bağlanması için bazı izinlerin</a:t>
            </a:r>
          </a:p>
          <a:p>
            <a:pPr algn="l">
              <a:lnSpc>
                <a:spcPts val="2859"/>
              </a:lnSpc>
            </a:pPr>
            <a:r>
              <a:rPr lang="en-US" sz="2199">
                <a:solidFill>
                  <a:srgbClr val="000000"/>
                </a:solidFill>
                <a:latin typeface="Open Sauce"/>
                <a:ea typeface="Open Sauce"/>
                <a:cs typeface="Open Sauce"/>
                <a:sym typeface="Open Sauce"/>
              </a:rPr>
              <a:t>verilmesi yani politika oluşturulması gerekir. </a:t>
            </a:r>
          </a:p>
          <a:p>
            <a:pPr algn="l">
              <a:lnSpc>
                <a:spcPts val="2859"/>
              </a:lnSpc>
              <a:spcBef>
                <a:spcPct val="0"/>
              </a:spcBef>
            </a:pPr>
          </a:p>
        </p:txBody>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322458" y="2473320"/>
            <a:ext cx="6311081" cy="3918899"/>
          </a:xfrm>
          <a:custGeom>
            <a:avLst/>
            <a:gdLst/>
            <a:ahLst/>
            <a:cxnLst/>
            <a:rect r="r" b="b" t="t" l="l"/>
            <a:pathLst>
              <a:path h="3918899" w="6311081">
                <a:moveTo>
                  <a:pt x="0" y="0"/>
                </a:moveTo>
                <a:lnTo>
                  <a:pt x="6311081" y="0"/>
                </a:lnTo>
                <a:lnTo>
                  <a:pt x="6311081" y="3918899"/>
                </a:lnTo>
                <a:lnTo>
                  <a:pt x="0" y="3918899"/>
                </a:lnTo>
                <a:lnTo>
                  <a:pt x="0" y="0"/>
                </a:lnTo>
                <a:close/>
              </a:path>
            </a:pathLst>
          </a:custGeom>
          <a:blipFill>
            <a:blip r:embed="rId5"/>
            <a:stretch>
              <a:fillRect l="0" t="0" r="0" b="0"/>
            </a:stretch>
          </a:blipFill>
        </p:spPr>
      </p:sp>
      <p:sp>
        <p:nvSpPr>
          <p:cNvPr name="Freeform 9" id="9"/>
          <p:cNvSpPr/>
          <p:nvPr/>
        </p:nvSpPr>
        <p:spPr>
          <a:xfrm flipH="false" flipV="false" rot="0">
            <a:off x="10047794" y="2473320"/>
            <a:ext cx="5245112" cy="3918899"/>
          </a:xfrm>
          <a:custGeom>
            <a:avLst/>
            <a:gdLst/>
            <a:ahLst/>
            <a:cxnLst/>
            <a:rect r="r" b="b" t="t" l="l"/>
            <a:pathLst>
              <a:path h="3918899" w="5245112">
                <a:moveTo>
                  <a:pt x="0" y="0"/>
                </a:moveTo>
                <a:lnTo>
                  <a:pt x="5245112" y="0"/>
                </a:lnTo>
                <a:lnTo>
                  <a:pt x="5245112" y="3918899"/>
                </a:lnTo>
                <a:lnTo>
                  <a:pt x="0" y="3918899"/>
                </a:lnTo>
                <a:lnTo>
                  <a:pt x="0" y="0"/>
                </a:lnTo>
                <a:close/>
              </a:path>
            </a:pathLst>
          </a:custGeom>
          <a:blipFill>
            <a:blip r:embed="rId6"/>
            <a:stretch>
              <a:fillRect l="0" t="0" r="0" b="0"/>
            </a:stretch>
          </a:blipFill>
        </p:spPr>
      </p:sp>
      <p:sp>
        <p:nvSpPr>
          <p:cNvPr name="TextBox 10" id="10"/>
          <p:cNvSpPr txBox="true"/>
          <p:nvPr/>
        </p:nvSpPr>
        <p:spPr>
          <a:xfrm rot="0">
            <a:off x="5892184" y="422843"/>
            <a:ext cx="5993096" cy="746845"/>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ATHENA</a:t>
            </a:r>
          </a:p>
        </p:txBody>
      </p:sp>
      <p:sp>
        <p:nvSpPr>
          <p:cNvPr name="TextBox 11" id="11"/>
          <p:cNvSpPr txBox="true"/>
          <p:nvPr/>
        </p:nvSpPr>
        <p:spPr>
          <a:xfrm rot="0">
            <a:off x="1322458" y="6687494"/>
            <a:ext cx="11608424" cy="3530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Şekil A : Database oluşturmak</a:t>
            </a:r>
          </a:p>
        </p:txBody>
      </p:sp>
      <p:sp>
        <p:nvSpPr>
          <p:cNvPr name="TextBox 12" id="12"/>
          <p:cNvSpPr txBox="true"/>
          <p:nvPr/>
        </p:nvSpPr>
        <p:spPr>
          <a:xfrm rot="0">
            <a:off x="10047794" y="6687494"/>
            <a:ext cx="11608424" cy="3530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Şekil A : Tablo oluşturmak</a:t>
            </a:r>
          </a:p>
        </p:txBody>
      </p:sp>
      <p:sp>
        <p:nvSpPr>
          <p:cNvPr name="TextBox 13" id="13"/>
          <p:cNvSpPr txBox="true"/>
          <p:nvPr/>
        </p:nvSpPr>
        <p:spPr>
          <a:xfrm rot="0">
            <a:off x="829123" y="7722781"/>
            <a:ext cx="13462609" cy="1438910"/>
          </a:xfrm>
          <a:prstGeom prst="rect">
            <a:avLst/>
          </a:prstGeom>
        </p:spPr>
        <p:txBody>
          <a:bodyPr anchor="t" rtlCol="false" tIns="0" lIns="0" bIns="0" rIns="0">
            <a:spAutoFit/>
          </a:bodyPr>
          <a:lstStyle/>
          <a:p>
            <a:pPr algn="l">
              <a:lnSpc>
                <a:spcPts val="2859"/>
              </a:lnSpc>
            </a:pPr>
            <a:r>
              <a:rPr lang="en-US" sz="2199">
                <a:solidFill>
                  <a:srgbClr val="000000"/>
                </a:solidFill>
                <a:latin typeface="Open Sauce"/>
                <a:ea typeface="Open Sauce"/>
                <a:cs typeface="Open Sauce"/>
                <a:sym typeface="Open Sauce"/>
              </a:rPr>
              <a:t>1-Workgroup oluşturulur.</a:t>
            </a:r>
          </a:p>
          <a:p>
            <a:pPr algn="l">
              <a:lnSpc>
                <a:spcPts val="2859"/>
              </a:lnSpc>
            </a:pPr>
            <a:r>
              <a:rPr lang="en-US" sz="2199">
                <a:solidFill>
                  <a:srgbClr val="000000"/>
                </a:solidFill>
                <a:latin typeface="Open Sauce"/>
                <a:ea typeface="Open Sauce"/>
                <a:cs typeface="Open Sauce"/>
                <a:sym typeface="Open Sauce"/>
              </a:rPr>
              <a:t>2- Database oluşturulur.</a:t>
            </a:r>
          </a:p>
          <a:p>
            <a:pPr algn="l">
              <a:lnSpc>
                <a:spcPts val="2859"/>
              </a:lnSpc>
              <a:spcBef>
                <a:spcPct val="0"/>
              </a:spcBef>
            </a:pPr>
            <a:r>
              <a:rPr lang="en-US" sz="2199">
                <a:solidFill>
                  <a:srgbClr val="000000"/>
                </a:solidFill>
                <a:latin typeface="Open Sauce"/>
                <a:ea typeface="Open Sauce"/>
                <a:cs typeface="Open Sauce"/>
                <a:sym typeface="Open Sauce"/>
              </a:rPr>
              <a:t>3-Tablolar oluşturulur. Tablolar oluşturulurken verilerin formatlarına dikkat ederek oluşturulmalıdır. Athena’nın hangi konumdan verileri çekeceği  belirlenmelidir. </a:t>
            </a:r>
          </a:p>
        </p:txBody>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5397441" y="2431716"/>
            <a:ext cx="5721284" cy="7027229"/>
          </a:xfrm>
          <a:custGeom>
            <a:avLst/>
            <a:gdLst/>
            <a:ahLst/>
            <a:cxnLst/>
            <a:rect r="r" b="b" t="t" l="l"/>
            <a:pathLst>
              <a:path h="7027229" w="5721284">
                <a:moveTo>
                  <a:pt x="0" y="0"/>
                </a:moveTo>
                <a:lnTo>
                  <a:pt x="5721284" y="0"/>
                </a:lnTo>
                <a:lnTo>
                  <a:pt x="5721284" y="7027229"/>
                </a:lnTo>
                <a:lnTo>
                  <a:pt x="0" y="7027229"/>
                </a:lnTo>
                <a:lnTo>
                  <a:pt x="0" y="0"/>
                </a:lnTo>
                <a:close/>
              </a:path>
            </a:pathLst>
          </a:custGeom>
          <a:blipFill>
            <a:blip r:embed="rId5"/>
            <a:stretch>
              <a:fillRect l="0" t="0" r="0" b="0"/>
            </a:stretch>
          </a:blipFill>
        </p:spPr>
      </p:sp>
      <p:sp>
        <p:nvSpPr>
          <p:cNvPr name="Freeform 9" id="9"/>
          <p:cNvSpPr/>
          <p:nvPr/>
        </p:nvSpPr>
        <p:spPr>
          <a:xfrm flipH="false" flipV="false" rot="0">
            <a:off x="662856" y="2431716"/>
            <a:ext cx="4059849" cy="7027229"/>
          </a:xfrm>
          <a:custGeom>
            <a:avLst/>
            <a:gdLst/>
            <a:ahLst/>
            <a:cxnLst/>
            <a:rect r="r" b="b" t="t" l="l"/>
            <a:pathLst>
              <a:path h="7027229" w="4059849">
                <a:moveTo>
                  <a:pt x="0" y="0"/>
                </a:moveTo>
                <a:lnTo>
                  <a:pt x="4059849" y="0"/>
                </a:lnTo>
                <a:lnTo>
                  <a:pt x="4059849" y="7027229"/>
                </a:lnTo>
                <a:lnTo>
                  <a:pt x="0" y="7027229"/>
                </a:lnTo>
                <a:lnTo>
                  <a:pt x="0" y="0"/>
                </a:lnTo>
                <a:close/>
              </a:path>
            </a:pathLst>
          </a:custGeom>
          <a:blipFill>
            <a:blip r:embed="rId6"/>
            <a:stretch>
              <a:fillRect l="0" t="0" r="0" b="0"/>
            </a:stretch>
          </a:blipFill>
        </p:spPr>
      </p:sp>
      <p:sp>
        <p:nvSpPr>
          <p:cNvPr name="TextBox 10" id="10"/>
          <p:cNvSpPr txBox="true"/>
          <p:nvPr/>
        </p:nvSpPr>
        <p:spPr>
          <a:xfrm rot="0">
            <a:off x="5892184" y="422843"/>
            <a:ext cx="5993096" cy="746845"/>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ATHENA</a:t>
            </a:r>
          </a:p>
        </p:txBody>
      </p:sp>
      <p:sp>
        <p:nvSpPr>
          <p:cNvPr name="TextBox 11" id="11"/>
          <p:cNvSpPr txBox="true"/>
          <p:nvPr/>
        </p:nvSpPr>
        <p:spPr>
          <a:xfrm rot="0">
            <a:off x="662856" y="9706595"/>
            <a:ext cx="11608424" cy="3530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Şekil A : Oluşturulan Tablolar</a:t>
            </a:r>
          </a:p>
        </p:txBody>
      </p:sp>
      <p:sp>
        <p:nvSpPr>
          <p:cNvPr name="TextBox 12" id="12"/>
          <p:cNvSpPr txBox="true"/>
          <p:nvPr/>
        </p:nvSpPr>
        <p:spPr>
          <a:xfrm rot="0">
            <a:off x="11453808" y="2900045"/>
            <a:ext cx="5498771" cy="216281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21 farklı tablo oluşturulmuştur. Bu tablolardan 9 tanesi anlık görselleştirme için, 6 tanesi geriye dönük görselleştirme için ve diğer 6 tanesi de ASC kayıtlarının görselleştirilmesi için oluşturulmuştur.</a:t>
            </a:r>
          </a:p>
        </p:txBody>
      </p:sp>
      <p:sp>
        <p:nvSpPr>
          <p:cNvPr name="TextBox 13" id="13"/>
          <p:cNvSpPr txBox="true"/>
          <p:nvPr/>
        </p:nvSpPr>
        <p:spPr>
          <a:xfrm rot="0">
            <a:off x="11453808" y="5314943"/>
            <a:ext cx="5498771" cy="10769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Tablolar SQL sorguları yazılarak oluşturulmuştur. SELECT , CREATE , FROM ,LIMIT gibi komutlar kullanılmıştır.</a:t>
            </a:r>
          </a:p>
        </p:txBody>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89508"/>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396332" y="3086100"/>
            <a:ext cx="17495337" cy="5490913"/>
          </a:xfrm>
          <a:custGeom>
            <a:avLst/>
            <a:gdLst/>
            <a:ahLst/>
            <a:cxnLst/>
            <a:rect r="r" b="b" t="t" l="l"/>
            <a:pathLst>
              <a:path h="5490913" w="17495337">
                <a:moveTo>
                  <a:pt x="0" y="0"/>
                </a:moveTo>
                <a:lnTo>
                  <a:pt x="17495336" y="0"/>
                </a:lnTo>
                <a:lnTo>
                  <a:pt x="17495336" y="5490913"/>
                </a:lnTo>
                <a:lnTo>
                  <a:pt x="0" y="5490913"/>
                </a:lnTo>
                <a:lnTo>
                  <a:pt x="0" y="0"/>
                </a:lnTo>
                <a:close/>
              </a:path>
            </a:pathLst>
          </a:custGeom>
          <a:blipFill>
            <a:blip r:embed="rId5"/>
            <a:stretch>
              <a:fillRect l="0" t="0" r="0" b="0"/>
            </a:stretch>
          </a:blipFill>
        </p:spPr>
      </p:sp>
      <p:sp>
        <p:nvSpPr>
          <p:cNvPr name="TextBox 9" id="9"/>
          <p:cNvSpPr txBox="true"/>
          <p:nvPr/>
        </p:nvSpPr>
        <p:spPr>
          <a:xfrm rot="0">
            <a:off x="5892184" y="422843"/>
            <a:ext cx="5993096" cy="746845"/>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ATHENA</a:t>
            </a:r>
          </a:p>
        </p:txBody>
      </p:sp>
      <p:sp>
        <p:nvSpPr>
          <p:cNvPr name="TextBox 10" id="10"/>
          <p:cNvSpPr txBox="true"/>
          <p:nvPr/>
        </p:nvSpPr>
        <p:spPr>
          <a:xfrm rot="0">
            <a:off x="5129181" y="8905240"/>
            <a:ext cx="11608424" cy="3530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Şekil A : Athena ile oluşturulmuş bir tablo</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2779206" y="1920649"/>
            <a:ext cx="2027545" cy="3080525"/>
          </a:xfrm>
          <a:custGeom>
            <a:avLst/>
            <a:gdLst/>
            <a:ahLst/>
            <a:cxnLst/>
            <a:rect r="r" b="b" t="t" l="l"/>
            <a:pathLst>
              <a:path h="3080525" w="2027545">
                <a:moveTo>
                  <a:pt x="0" y="0"/>
                </a:moveTo>
                <a:lnTo>
                  <a:pt x="2027545" y="0"/>
                </a:lnTo>
                <a:lnTo>
                  <a:pt x="2027545"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035253">
            <a:off x="15331117" y="4817487"/>
            <a:ext cx="7835077" cy="10939025"/>
          </a:xfrm>
          <a:custGeom>
            <a:avLst/>
            <a:gdLst/>
            <a:ahLst/>
            <a:cxnLst/>
            <a:rect r="r" b="b" t="t" l="l"/>
            <a:pathLst>
              <a:path h="10939025" w="7835077">
                <a:moveTo>
                  <a:pt x="0" y="0"/>
                </a:moveTo>
                <a:lnTo>
                  <a:pt x="7835077" y="0"/>
                </a:lnTo>
                <a:lnTo>
                  <a:pt x="7835077" y="10939026"/>
                </a:lnTo>
                <a:lnTo>
                  <a:pt x="0" y="109390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5" id="5"/>
          <p:cNvSpPr/>
          <p:nvPr/>
        </p:nvSpPr>
        <p:spPr>
          <a:xfrm rot="0">
            <a:off x="1589541" y="5472067"/>
            <a:ext cx="15108918" cy="0"/>
          </a:xfrm>
          <a:prstGeom prst="line">
            <a:avLst/>
          </a:prstGeom>
          <a:ln cap="flat" w="38100">
            <a:solidFill>
              <a:srgbClr val="000000"/>
            </a:solidFill>
            <a:prstDash val="solid"/>
            <a:headEnd type="none" len="sm" w="sm"/>
            <a:tailEnd type="none" len="sm" w="sm"/>
          </a:ln>
        </p:spPr>
      </p:sp>
      <p:grpSp>
        <p:nvGrpSpPr>
          <p:cNvPr name="Group 6" id="6"/>
          <p:cNvGrpSpPr/>
          <p:nvPr/>
        </p:nvGrpSpPr>
        <p:grpSpPr>
          <a:xfrm rot="0">
            <a:off x="3542437" y="5240576"/>
            <a:ext cx="501082" cy="50108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8" id="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9" id="9"/>
          <p:cNvSpPr txBox="true"/>
          <p:nvPr/>
        </p:nvSpPr>
        <p:spPr>
          <a:xfrm rot="0">
            <a:off x="1790730" y="7150267"/>
            <a:ext cx="3602817" cy="3129662"/>
          </a:xfrm>
          <a:prstGeom prst="rect">
            <a:avLst/>
          </a:prstGeom>
        </p:spPr>
        <p:txBody>
          <a:bodyPr anchor="t" rtlCol="false" tIns="0" lIns="0" bIns="0" rIns="0">
            <a:spAutoFit/>
          </a:bodyPr>
          <a:lstStyle/>
          <a:p>
            <a:pPr algn="ctr">
              <a:lnSpc>
                <a:spcPts val="2545"/>
              </a:lnSpc>
            </a:pPr>
            <a:r>
              <a:rPr lang="en-US" sz="1844" spc="180">
                <a:solidFill>
                  <a:srgbClr val="231F20"/>
                </a:solidFill>
                <a:latin typeface="DM Sans"/>
                <a:ea typeface="DM Sans"/>
                <a:cs typeface="DM Sans"/>
                <a:sym typeface="DM Sans"/>
              </a:rPr>
              <a:t>1) 2 farklı STM, yazılan algoritmayla eş zamanlı olarak anlık CAN kaydı ve telemetri verileri toplar.</a:t>
            </a:r>
          </a:p>
          <a:p>
            <a:pPr algn="ctr">
              <a:lnSpc>
                <a:spcPts val="2545"/>
              </a:lnSpc>
            </a:pPr>
          </a:p>
          <a:p>
            <a:pPr algn="ctr">
              <a:lnSpc>
                <a:spcPts val="2545"/>
              </a:lnSpc>
            </a:pPr>
            <a:r>
              <a:rPr lang="en-US" sz="1844" spc="180">
                <a:solidFill>
                  <a:srgbClr val="231F20"/>
                </a:solidFill>
                <a:latin typeface="DM Sans"/>
                <a:ea typeface="DM Sans"/>
                <a:cs typeface="DM Sans"/>
                <a:sym typeface="DM Sans"/>
              </a:rPr>
              <a:t>2) Veriler AWS sunucularına gönderilmek üzere ESP8266 ve ESP32 modüllerine gönderilir.</a:t>
            </a:r>
          </a:p>
          <a:p>
            <a:pPr algn="ctr">
              <a:lnSpc>
                <a:spcPts val="2545"/>
              </a:lnSpc>
            </a:pPr>
          </a:p>
        </p:txBody>
      </p:sp>
      <p:sp>
        <p:nvSpPr>
          <p:cNvPr name="TextBox 10" id="10"/>
          <p:cNvSpPr txBox="true"/>
          <p:nvPr/>
        </p:nvSpPr>
        <p:spPr>
          <a:xfrm rot="0">
            <a:off x="2779206" y="2339199"/>
            <a:ext cx="2027545" cy="1121713"/>
          </a:xfrm>
          <a:prstGeom prst="rect">
            <a:avLst/>
          </a:prstGeom>
        </p:spPr>
        <p:txBody>
          <a:bodyPr anchor="t" rtlCol="false" tIns="0" lIns="0" bIns="0" rIns="0">
            <a:spAutoFit/>
          </a:bodyPr>
          <a:lstStyle/>
          <a:p>
            <a:pPr algn="ctr">
              <a:lnSpc>
                <a:spcPts val="9141"/>
              </a:lnSpc>
            </a:pPr>
            <a:r>
              <a:rPr lang="en-US" b="true" sz="6624" spc="649">
                <a:solidFill>
                  <a:srgbClr val="FFFBFB"/>
                </a:solidFill>
                <a:latin typeface="DM Sans Bold"/>
                <a:ea typeface="DM Sans Bold"/>
                <a:cs typeface="DM Sans Bold"/>
                <a:sym typeface="DM Sans Bold"/>
              </a:rPr>
              <a:t>01</a:t>
            </a:r>
          </a:p>
        </p:txBody>
      </p:sp>
      <p:sp>
        <p:nvSpPr>
          <p:cNvPr name="TextBox 11" id="11"/>
          <p:cNvSpPr txBox="true"/>
          <p:nvPr/>
        </p:nvSpPr>
        <p:spPr>
          <a:xfrm rot="0">
            <a:off x="2059451" y="5941547"/>
            <a:ext cx="3467055" cy="484899"/>
          </a:xfrm>
          <a:prstGeom prst="rect">
            <a:avLst/>
          </a:prstGeom>
        </p:spPr>
        <p:txBody>
          <a:bodyPr anchor="t" rtlCol="false" tIns="0" lIns="0" bIns="0" rIns="0">
            <a:spAutoFit/>
          </a:bodyPr>
          <a:lstStyle/>
          <a:p>
            <a:pPr algn="ctr">
              <a:lnSpc>
                <a:spcPts val="4073"/>
              </a:lnSpc>
            </a:pPr>
            <a:r>
              <a:rPr lang="en-US" b="true" sz="2951" spc="289">
                <a:solidFill>
                  <a:srgbClr val="231F20"/>
                </a:solidFill>
                <a:latin typeface="DM Sans Bold"/>
                <a:ea typeface="DM Sans Bold"/>
                <a:cs typeface="DM Sans Bold"/>
                <a:sym typeface="DM Sans Bold"/>
              </a:rPr>
              <a:t>VERİ TOPLAMA</a:t>
            </a:r>
          </a:p>
        </p:txBody>
      </p:sp>
      <p:sp>
        <p:nvSpPr>
          <p:cNvPr name="Freeform 12" id="12"/>
          <p:cNvSpPr/>
          <p:nvPr/>
        </p:nvSpPr>
        <p:spPr>
          <a:xfrm flipH="false" flipV="false" rot="0">
            <a:off x="6267505" y="1920649"/>
            <a:ext cx="2027545" cy="3080525"/>
          </a:xfrm>
          <a:custGeom>
            <a:avLst/>
            <a:gdLst/>
            <a:ahLst/>
            <a:cxnLst/>
            <a:rect r="r" b="b" t="t" l="l"/>
            <a:pathLst>
              <a:path h="3080525" w="202754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3" id="13"/>
          <p:cNvGrpSpPr/>
          <p:nvPr/>
        </p:nvGrpSpPr>
        <p:grpSpPr>
          <a:xfrm rot="0">
            <a:off x="7030737" y="5240576"/>
            <a:ext cx="501082" cy="50108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15" id="1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16" id="16"/>
          <p:cNvSpPr txBox="true"/>
          <p:nvPr/>
        </p:nvSpPr>
        <p:spPr>
          <a:xfrm rot="0">
            <a:off x="6267505" y="2339199"/>
            <a:ext cx="2027545" cy="1121713"/>
          </a:xfrm>
          <a:prstGeom prst="rect">
            <a:avLst/>
          </a:prstGeom>
        </p:spPr>
        <p:txBody>
          <a:bodyPr anchor="t" rtlCol="false" tIns="0" lIns="0" bIns="0" rIns="0">
            <a:spAutoFit/>
          </a:bodyPr>
          <a:lstStyle/>
          <a:p>
            <a:pPr algn="ctr">
              <a:lnSpc>
                <a:spcPts val="9141"/>
              </a:lnSpc>
            </a:pPr>
            <a:r>
              <a:rPr lang="en-US" b="true" sz="6624" spc="649">
                <a:solidFill>
                  <a:srgbClr val="FFFBFB"/>
                </a:solidFill>
                <a:latin typeface="DM Sans Bold"/>
                <a:ea typeface="DM Sans Bold"/>
                <a:cs typeface="DM Sans Bold"/>
                <a:sym typeface="DM Sans Bold"/>
              </a:rPr>
              <a:t>02</a:t>
            </a:r>
          </a:p>
        </p:txBody>
      </p:sp>
      <p:sp>
        <p:nvSpPr>
          <p:cNvPr name="Freeform 17" id="17"/>
          <p:cNvSpPr/>
          <p:nvPr/>
        </p:nvSpPr>
        <p:spPr>
          <a:xfrm flipH="false" flipV="false" rot="0">
            <a:off x="9758062" y="1920649"/>
            <a:ext cx="2027545" cy="3080525"/>
          </a:xfrm>
          <a:custGeom>
            <a:avLst/>
            <a:gdLst/>
            <a:ahLst/>
            <a:cxnLst/>
            <a:rect r="r" b="b" t="t" l="l"/>
            <a:pathLst>
              <a:path h="3080525" w="202754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8" id="18"/>
          <p:cNvGrpSpPr/>
          <p:nvPr/>
        </p:nvGrpSpPr>
        <p:grpSpPr>
          <a:xfrm rot="0">
            <a:off x="10521294" y="5240576"/>
            <a:ext cx="501082" cy="50108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20" id="2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21" id="21"/>
          <p:cNvSpPr txBox="true"/>
          <p:nvPr/>
        </p:nvSpPr>
        <p:spPr>
          <a:xfrm rot="0">
            <a:off x="9758062" y="2339199"/>
            <a:ext cx="2027545" cy="1121713"/>
          </a:xfrm>
          <a:prstGeom prst="rect">
            <a:avLst/>
          </a:prstGeom>
        </p:spPr>
        <p:txBody>
          <a:bodyPr anchor="t" rtlCol="false" tIns="0" lIns="0" bIns="0" rIns="0">
            <a:spAutoFit/>
          </a:bodyPr>
          <a:lstStyle/>
          <a:p>
            <a:pPr algn="ctr">
              <a:lnSpc>
                <a:spcPts val="9141"/>
              </a:lnSpc>
            </a:pPr>
            <a:r>
              <a:rPr lang="en-US" b="true" sz="6624" spc="649">
                <a:solidFill>
                  <a:srgbClr val="FFFBFB"/>
                </a:solidFill>
                <a:latin typeface="DM Sans Bold"/>
                <a:ea typeface="DM Sans Bold"/>
                <a:cs typeface="DM Sans Bold"/>
                <a:sym typeface="DM Sans Bold"/>
              </a:rPr>
              <a:t>03</a:t>
            </a:r>
          </a:p>
        </p:txBody>
      </p:sp>
      <p:sp>
        <p:nvSpPr>
          <p:cNvPr name="Freeform 22" id="22"/>
          <p:cNvSpPr/>
          <p:nvPr/>
        </p:nvSpPr>
        <p:spPr>
          <a:xfrm flipH="false" flipV="false" rot="0">
            <a:off x="13248619" y="1920649"/>
            <a:ext cx="2027545" cy="3080525"/>
          </a:xfrm>
          <a:custGeom>
            <a:avLst/>
            <a:gdLst/>
            <a:ahLst/>
            <a:cxnLst/>
            <a:rect r="r" b="b" t="t" l="l"/>
            <a:pathLst>
              <a:path h="3080525" w="202754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3" id="23"/>
          <p:cNvGrpSpPr/>
          <p:nvPr/>
        </p:nvGrpSpPr>
        <p:grpSpPr>
          <a:xfrm rot="0">
            <a:off x="14011851" y="5240576"/>
            <a:ext cx="501082" cy="501082"/>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25" id="2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26" id="26"/>
          <p:cNvSpPr txBox="true"/>
          <p:nvPr/>
        </p:nvSpPr>
        <p:spPr>
          <a:xfrm rot="0">
            <a:off x="13248619" y="2339199"/>
            <a:ext cx="2027545" cy="1121713"/>
          </a:xfrm>
          <a:prstGeom prst="rect">
            <a:avLst/>
          </a:prstGeom>
        </p:spPr>
        <p:txBody>
          <a:bodyPr anchor="t" rtlCol="false" tIns="0" lIns="0" bIns="0" rIns="0">
            <a:spAutoFit/>
          </a:bodyPr>
          <a:lstStyle/>
          <a:p>
            <a:pPr algn="ctr">
              <a:lnSpc>
                <a:spcPts val="9141"/>
              </a:lnSpc>
            </a:pPr>
            <a:r>
              <a:rPr lang="en-US" b="true" sz="6624" spc="649">
                <a:solidFill>
                  <a:srgbClr val="FFFBFB"/>
                </a:solidFill>
                <a:latin typeface="DM Sans Bold"/>
                <a:ea typeface="DM Sans Bold"/>
                <a:cs typeface="DM Sans Bold"/>
                <a:sym typeface="DM Sans Bold"/>
              </a:rPr>
              <a:t>04</a:t>
            </a:r>
          </a:p>
        </p:txBody>
      </p:sp>
      <p:sp>
        <p:nvSpPr>
          <p:cNvPr name="TextBox 27" id="27"/>
          <p:cNvSpPr txBox="true"/>
          <p:nvPr/>
        </p:nvSpPr>
        <p:spPr>
          <a:xfrm rot="0">
            <a:off x="5679297" y="7150267"/>
            <a:ext cx="3204526" cy="2814332"/>
          </a:xfrm>
          <a:prstGeom prst="rect">
            <a:avLst/>
          </a:prstGeom>
        </p:spPr>
        <p:txBody>
          <a:bodyPr anchor="t" rtlCol="false" tIns="0" lIns="0" bIns="0" rIns="0">
            <a:spAutoFit/>
          </a:bodyPr>
          <a:lstStyle/>
          <a:p>
            <a:pPr algn="ctr">
              <a:lnSpc>
                <a:spcPts val="2545"/>
              </a:lnSpc>
            </a:pPr>
            <a:r>
              <a:rPr lang="en-US" sz="1844" spc="180">
                <a:solidFill>
                  <a:srgbClr val="231F20"/>
                </a:solidFill>
                <a:latin typeface="DM Sans"/>
                <a:ea typeface="DM Sans"/>
                <a:cs typeface="DM Sans"/>
                <a:sym typeface="DM Sans"/>
              </a:rPr>
              <a:t>1) ESP8266 ile anlık telemetri ekranına gönderilen veriler iletilir.</a:t>
            </a:r>
          </a:p>
          <a:p>
            <a:pPr algn="ctr">
              <a:lnSpc>
                <a:spcPts val="2545"/>
              </a:lnSpc>
            </a:pPr>
          </a:p>
          <a:p>
            <a:pPr algn="ctr">
              <a:lnSpc>
                <a:spcPts val="2545"/>
              </a:lnSpc>
            </a:pPr>
            <a:r>
              <a:rPr lang="en-US" sz="1844" spc="180">
                <a:solidFill>
                  <a:srgbClr val="231F20"/>
                </a:solidFill>
                <a:latin typeface="DM Sans"/>
                <a:ea typeface="DM Sans"/>
                <a:cs typeface="DM Sans"/>
                <a:sym typeface="DM Sans"/>
              </a:rPr>
              <a:t>2) ESP32 ile geriye dönük görselleştirme ve ASC kayıtları sunucuya iletilir.</a:t>
            </a:r>
          </a:p>
          <a:p>
            <a:pPr algn="ctr">
              <a:lnSpc>
                <a:spcPts val="2545"/>
              </a:lnSpc>
            </a:pPr>
          </a:p>
        </p:txBody>
      </p:sp>
      <p:sp>
        <p:nvSpPr>
          <p:cNvPr name="TextBox 28" id="28"/>
          <p:cNvSpPr txBox="true"/>
          <p:nvPr/>
        </p:nvSpPr>
        <p:spPr>
          <a:xfrm rot="0">
            <a:off x="5889722" y="5941547"/>
            <a:ext cx="2709833" cy="999170"/>
          </a:xfrm>
          <a:prstGeom prst="rect">
            <a:avLst/>
          </a:prstGeom>
        </p:spPr>
        <p:txBody>
          <a:bodyPr anchor="t" rtlCol="false" tIns="0" lIns="0" bIns="0" rIns="0">
            <a:spAutoFit/>
          </a:bodyPr>
          <a:lstStyle/>
          <a:p>
            <a:pPr algn="ctr">
              <a:lnSpc>
                <a:spcPts val="4073"/>
              </a:lnSpc>
            </a:pPr>
            <a:r>
              <a:rPr lang="en-US" b="true" sz="2951" spc="289">
                <a:solidFill>
                  <a:srgbClr val="231F20"/>
                </a:solidFill>
                <a:latin typeface="DM Sans Bold"/>
                <a:ea typeface="DM Sans Bold"/>
                <a:cs typeface="DM Sans Bold"/>
                <a:sym typeface="DM Sans Bold"/>
              </a:rPr>
              <a:t>BULUTA AKTARMA</a:t>
            </a:r>
          </a:p>
        </p:txBody>
      </p:sp>
      <p:sp>
        <p:nvSpPr>
          <p:cNvPr name="TextBox 29" id="29"/>
          <p:cNvSpPr txBox="true"/>
          <p:nvPr/>
        </p:nvSpPr>
        <p:spPr>
          <a:xfrm rot="0">
            <a:off x="9169713" y="7150267"/>
            <a:ext cx="3204526" cy="3443987"/>
          </a:xfrm>
          <a:prstGeom prst="rect">
            <a:avLst/>
          </a:prstGeom>
        </p:spPr>
        <p:txBody>
          <a:bodyPr anchor="t" rtlCol="false" tIns="0" lIns="0" bIns="0" rIns="0">
            <a:spAutoFit/>
          </a:bodyPr>
          <a:lstStyle/>
          <a:p>
            <a:pPr algn="ctr">
              <a:lnSpc>
                <a:spcPts val="2545"/>
              </a:lnSpc>
            </a:pPr>
            <a:r>
              <a:rPr lang="en-US" sz="1844" spc="180">
                <a:solidFill>
                  <a:srgbClr val="231F20"/>
                </a:solidFill>
                <a:latin typeface="DM Sans"/>
                <a:ea typeface="DM Sans"/>
                <a:cs typeface="DM Sans"/>
                <a:sym typeface="DM Sans"/>
              </a:rPr>
              <a:t>1) Veriler AWS S3 bucket içerisinde toplanır. </a:t>
            </a:r>
          </a:p>
          <a:p>
            <a:pPr algn="ctr">
              <a:lnSpc>
                <a:spcPts val="2545"/>
              </a:lnSpc>
            </a:pPr>
            <a:r>
              <a:rPr lang="en-US" sz="1844" spc="180">
                <a:solidFill>
                  <a:srgbClr val="231F20"/>
                </a:solidFill>
                <a:latin typeface="DM Sans"/>
                <a:ea typeface="DM Sans"/>
                <a:cs typeface="DM Sans"/>
                <a:sym typeface="DM Sans"/>
              </a:rPr>
              <a:t>2) Lambda fonksiyonları ile verilerin formatı sunucuya uygun hale getirilir.</a:t>
            </a:r>
          </a:p>
          <a:p>
            <a:pPr algn="ctr">
              <a:lnSpc>
                <a:spcPts val="2545"/>
              </a:lnSpc>
            </a:pPr>
            <a:r>
              <a:rPr lang="en-US" sz="1844" spc="180">
                <a:solidFill>
                  <a:srgbClr val="231F20"/>
                </a:solidFill>
                <a:latin typeface="DM Sans"/>
                <a:ea typeface="DM Sans"/>
                <a:cs typeface="DM Sans"/>
                <a:sym typeface="DM Sans"/>
              </a:rPr>
              <a:t>3) Lambda fonksiyonları DBC dosyası yardımıyla verileri anlamlandırır.</a:t>
            </a:r>
          </a:p>
          <a:p>
            <a:pPr algn="ctr">
              <a:lnSpc>
                <a:spcPts val="2545"/>
              </a:lnSpc>
            </a:pPr>
          </a:p>
        </p:txBody>
      </p:sp>
      <p:sp>
        <p:nvSpPr>
          <p:cNvPr name="TextBox 30" id="30"/>
          <p:cNvSpPr txBox="true"/>
          <p:nvPr/>
        </p:nvSpPr>
        <p:spPr>
          <a:xfrm rot="0">
            <a:off x="9380279" y="5941547"/>
            <a:ext cx="2709833" cy="999170"/>
          </a:xfrm>
          <a:prstGeom prst="rect">
            <a:avLst/>
          </a:prstGeom>
        </p:spPr>
        <p:txBody>
          <a:bodyPr anchor="t" rtlCol="false" tIns="0" lIns="0" bIns="0" rIns="0">
            <a:spAutoFit/>
          </a:bodyPr>
          <a:lstStyle/>
          <a:p>
            <a:pPr algn="ctr">
              <a:lnSpc>
                <a:spcPts val="4073"/>
              </a:lnSpc>
            </a:pPr>
            <a:r>
              <a:rPr lang="en-US" b="true" sz="2951" spc="289">
                <a:solidFill>
                  <a:srgbClr val="231F20"/>
                </a:solidFill>
                <a:latin typeface="DM Sans Bold"/>
                <a:ea typeface="DM Sans Bold"/>
                <a:cs typeface="DM Sans Bold"/>
                <a:sym typeface="DM Sans Bold"/>
              </a:rPr>
              <a:t>VERİ DÖNÜŞÜMÜ</a:t>
            </a:r>
          </a:p>
        </p:txBody>
      </p:sp>
      <p:sp>
        <p:nvSpPr>
          <p:cNvPr name="TextBox 31" id="31"/>
          <p:cNvSpPr txBox="true"/>
          <p:nvPr/>
        </p:nvSpPr>
        <p:spPr>
          <a:xfrm rot="0">
            <a:off x="13208403" y="7171349"/>
            <a:ext cx="3351265" cy="1557479"/>
          </a:xfrm>
          <a:prstGeom prst="rect">
            <a:avLst/>
          </a:prstGeom>
        </p:spPr>
        <p:txBody>
          <a:bodyPr anchor="t" rtlCol="false" tIns="0" lIns="0" bIns="0" rIns="0">
            <a:spAutoFit/>
          </a:bodyPr>
          <a:lstStyle/>
          <a:p>
            <a:pPr algn="ctr">
              <a:lnSpc>
                <a:spcPts val="2545"/>
              </a:lnSpc>
            </a:pPr>
            <a:r>
              <a:rPr lang="en-US" sz="1844" spc="180">
                <a:solidFill>
                  <a:srgbClr val="231F20"/>
                </a:solidFill>
                <a:latin typeface="DM Sans"/>
                <a:ea typeface="DM Sans"/>
                <a:cs typeface="DM Sans"/>
                <a:sym typeface="DM Sans"/>
              </a:rPr>
              <a:t>1) Athena ile anlamlanan veriler analiz edilir.</a:t>
            </a:r>
          </a:p>
          <a:p>
            <a:pPr algn="ctr">
              <a:lnSpc>
                <a:spcPts val="2545"/>
              </a:lnSpc>
            </a:pPr>
            <a:r>
              <a:rPr lang="en-US" sz="1844" spc="180">
                <a:solidFill>
                  <a:srgbClr val="231F20"/>
                </a:solidFill>
                <a:latin typeface="DM Sans"/>
                <a:ea typeface="DM Sans"/>
                <a:cs typeface="DM Sans"/>
                <a:sym typeface="DM Sans"/>
              </a:rPr>
              <a:t>2) Grafana ile veriler görselleştirilir.</a:t>
            </a:r>
          </a:p>
          <a:p>
            <a:pPr algn="ctr">
              <a:lnSpc>
                <a:spcPts val="2545"/>
              </a:lnSpc>
            </a:pPr>
          </a:p>
        </p:txBody>
      </p:sp>
      <p:sp>
        <p:nvSpPr>
          <p:cNvPr name="TextBox 32" id="32"/>
          <p:cNvSpPr txBox="true"/>
          <p:nvPr/>
        </p:nvSpPr>
        <p:spPr>
          <a:xfrm rot="0">
            <a:off x="12870836" y="5942960"/>
            <a:ext cx="4026399" cy="999170"/>
          </a:xfrm>
          <a:prstGeom prst="rect">
            <a:avLst/>
          </a:prstGeom>
        </p:spPr>
        <p:txBody>
          <a:bodyPr anchor="t" rtlCol="false" tIns="0" lIns="0" bIns="0" rIns="0">
            <a:spAutoFit/>
          </a:bodyPr>
          <a:lstStyle/>
          <a:p>
            <a:pPr algn="ctr">
              <a:lnSpc>
                <a:spcPts val="4073"/>
              </a:lnSpc>
            </a:pPr>
            <a:r>
              <a:rPr lang="en-US" b="true" sz="2951" spc="289">
                <a:solidFill>
                  <a:srgbClr val="231F20"/>
                </a:solidFill>
                <a:latin typeface="DM Sans Bold"/>
                <a:ea typeface="DM Sans Bold"/>
                <a:cs typeface="DM Sans Bold"/>
                <a:sym typeface="DM Sans Bold"/>
              </a:rPr>
              <a:t>ANALİZ VE GÖRSELLEŞTİRME</a:t>
            </a:r>
          </a:p>
        </p:txBody>
      </p:sp>
      <p:sp>
        <p:nvSpPr>
          <p:cNvPr name="Freeform 33" id="33"/>
          <p:cNvSpPr/>
          <p:nvPr/>
        </p:nvSpPr>
        <p:spPr>
          <a:xfrm flipH="false" flipV="false" rot="-10799999">
            <a:off x="-2729621" y="-7074240"/>
            <a:ext cx="7835077" cy="10939025"/>
          </a:xfrm>
          <a:custGeom>
            <a:avLst/>
            <a:gdLst/>
            <a:ahLst/>
            <a:cxnLst/>
            <a:rect r="r" b="b" t="t" l="l"/>
            <a:pathLst>
              <a:path h="10939025" w="7835077">
                <a:moveTo>
                  <a:pt x="0" y="0"/>
                </a:moveTo>
                <a:lnTo>
                  <a:pt x="7835076" y="0"/>
                </a:lnTo>
                <a:lnTo>
                  <a:pt x="7835076" y="10939026"/>
                </a:lnTo>
                <a:lnTo>
                  <a:pt x="0" y="109390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4" id="34"/>
          <p:cNvSpPr txBox="true"/>
          <p:nvPr/>
        </p:nvSpPr>
        <p:spPr>
          <a:xfrm rot="0">
            <a:off x="3393224" y="1392"/>
            <a:ext cx="11552977" cy="1166783"/>
          </a:xfrm>
          <a:prstGeom prst="rect">
            <a:avLst/>
          </a:prstGeom>
        </p:spPr>
        <p:txBody>
          <a:bodyPr anchor="t" rtlCol="false" tIns="0" lIns="0" bIns="0" rIns="0">
            <a:spAutoFit/>
          </a:bodyPr>
          <a:lstStyle/>
          <a:p>
            <a:pPr algn="ctr">
              <a:lnSpc>
                <a:spcPts val="9587"/>
              </a:lnSpc>
            </a:pPr>
            <a:r>
              <a:rPr lang="en-US" b="true" sz="6947" spc="368">
                <a:solidFill>
                  <a:srgbClr val="231F20"/>
                </a:solidFill>
                <a:latin typeface="Oswald Bold"/>
                <a:ea typeface="Oswald Bold"/>
                <a:cs typeface="Oswald Bold"/>
                <a:sym typeface="Oswald Bold"/>
              </a:rPr>
              <a:t>İŞ AKIŞI</a:t>
            </a:r>
          </a:p>
        </p:txBody>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702702" y="4088076"/>
            <a:ext cx="13256984" cy="5170224"/>
          </a:xfrm>
          <a:custGeom>
            <a:avLst/>
            <a:gdLst/>
            <a:ahLst/>
            <a:cxnLst/>
            <a:rect r="r" b="b" t="t" l="l"/>
            <a:pathLst>
              <a:path h="5170224" w="13256984">
                <a:moveTo>
                  <a:pt x="0" y="0"/>
                </a:moveTo>
                <a:lnTo>
                  <a:pt x="13256983" y="0"/>
                </a:lnTo>
                <a:lnTo>
                  <a:pt x="13256983" y="5170224"/>
                </a:lnTo>
                <a:lnTo>
                  <a:pt x="0" y="5170224"/>
                </a:lnTo>
                <a:lnTo>
                  <a:pt x="0" y="0"/>
                </a:lnTo>
                <a:close/>
              </a:path>
            </a:pathLst>
          </a:custGeom>
          <a:blipFill>
            <a:blip r:embed="rId5"/>
            <a:stretch>
              <a:fillRect l="0" t="0" r="0" b="0"/>
            </a:stretch>
          </a:blipFill>
        </p:spPr>
      </p:sp>
      <p:sp>
        <p:nvSpPr>
          <p:cNvPr name="TextBox 9" id="9"/>
          <p:cNvSpPr txBox="true"/>
          <p:nvPr/>
        </p:nvSpPr>
        <p:spPr>
          <a:xfrm rot="0">
            <a:off x="5892184" y="422843"/>
            <a:ext cx="5993096" cy="746845"/>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GRAFANA</a:t>
            </a:r>
          </a:p>
        </p:txBody>
      </p:sp>
      <p:sp>
        <p:nvSpPr>
          <p:cNvPr name="TextBox 10" id="10"/>
          <p:cNvSpPr txBox="true"/>
          <p:nvPr/>
        </p:nvSpPr>
        <p:spPr>
          <a:xfrm rot="0">
            <a:off x="702702" y="9546798"/>
            <a:ext cx="11608424" cy="3530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Şekil A : Grafana Data Sources Ekranı </a:t>
            </a:r>
          </a:p>
        </p:txBody>
      </p:sp>
      <p:sp>
        <p:nvSpPr>
          <p:cNvPr name="TextBox 11" id="11"/>
          <p:cNvSpPr txBox="true"/>
          <p:nvPr/>
        </p:nvSpPr>
        <p:spPr>
          <a:xfrm rot="0">
            <a:off x="663589" y="2733040"/>
            <a:ext cx="13296096" cy="10769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Grafana : Verilerin görselleştirilmesi için kullanılan bir hizmettir. Grafana ile athena bağlantısı sağlanarak athena üzerindeki tablolara erişim sağlanır. Bu erişim sayesinde verilerin görselleştirilmesi gerçekleşir.  </a:t>
            </a:r>
          </a:p>
        </p:txBody>
      </p:sp>
      <p:sp>
        <p:nvSpPr>
          <p:cNvPr name="TextBox 12" id="12"/>
          <p:cNvSpPr txBox="true"/>
          <p:nvPr/>
        </p:nvSpPr>
        <p:spPr>
          <a:xfrm rot="0">
            <a:off x="14166481" y="4069026"/>
            <a:ext cx="3693229" cy="216281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İlk olarak Connections sekmesi altında bulunan data sources kısmına gelinir ve yeni bir kaynak olarak grafana-athena-datasoruce seçilir.</a:t>
            </a:r>
          </a:p>
        </p:txBody>
      </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886550" y="2684454"/>
            <a:ext cx="13068308" cy="2459046"/>
          </a:xfrm>
          <a:custGeom>
            <a:avLst/>
            <a:gdLst/>
            <a:ahLst/>
            <a:cxnLst/>
            <a:rect r="r" b="b" t="t" l="l"/>
            <a:pathLst>
              <a:path h="2459046" w="13068308">
                <a:moveTo>
                  <a:pt x="0" y="0"/>
                </a:moveTo>
                <a:lnTo>
                  <a:pt x="13068308" y="0"/>
                </a:lnTo>
                <a:lnTo>
                  <a:pt x="13068308" y="2459046"/>
                </a:lnTo>
                <a:lnTo>
                  <a:pt x="0" y="2459046"/>
                </a:lnTo>
                <a:lnTo>
                  <a:pt x="0" y="0"/>
                </a:lnTo>
                <a:close/>
              </a:path>
            </a:pathLst>
          </a:custGeom>
          <a:blipFill>
            <a:blip r:embed="rId5"/>
            <a:stretch>
              <a:fillRect l="0" t="0" r="0" b="0"/>
            </a:stretch>
          </a:blipFill>
        </p:spPr>
      </p:sp>
      <p:sp>
        <p:nvSpPr>
          <p:cNvPr name="Freeform 9" id="9"/>
          <p:cNvSpPr/>
          <p:nvPr/>
        </p:nvSpPr>
        <p:spPr>
          <a:xfrm flipH="false" flipV="false" rot="0">
            <a:off x="503597" y="2412199"/>
            <a:ext cx="4073125" cy="6246501"/>
          </a:xfrm>
          <a:custGeom>
            <a:avLst/>
            <a:gdLst/>
            <a:ahLst/>
            <a:cxnLst/>
            <a:rect r="r" b="b" t="t" l="l"/>
            <a:pathLst>
              <a:path h="6246501" w="4073125">
                <a:moveTo>
                  <a:pt x="0" y="0"/>
                </a:moveTo>
                <a:lnTo>
                  <a:pt x="4073125" y="0"/>
                </a:lnTo>
                <a:lnTo>
                  <a:pt x="4073125" y="6246501"/>
                </a:lnTo>
                <a:lnTo>
                  <a:pt x="0" y="6246501"/>
                </a:lnTo>
                <a:lnTo>
                  <a:pt x="0" y="0"/>
                </a:lnTo>
                <a:close/>
              </a:path>
            </a:pathLst>
          </a:custGeom>
          <a:blipFill>
            <a:blip r:embed="rId6"/>
            <a:stretch>
              <a:fillRect l="0" t="0" r="0" b="0"/>
            </a:stretch>
          </a:blipFill>
        </p:spPr>
      </p:sp>
      <p:sp>
        <p:nvSpPr>
          <p:cNvPr name="TextBox 10" id="10"/>
          <p:cNvSpPr txBox="true"/>
          <p:nvPr/>
        </p:nvSpPr>
        <p:spPr>
          <a:xfrm rot="0">
            <a:off x="5892184" y="422843"/>
            <a:ext cx="5993096" cy="746845"/>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GRAFANA</a:t>
            </a:r>
          </a:p>
        </p:txBody>
      </p:sp>
      <p:sp>
        <p:nvSpPr>
          <p:cNvPr name="TextBox 11" id="11"/>
          <p:cNvSpPr txBox="true"/>
          <p:nvPr/>
        </p:nvSpPr>
        <p:spPr>
          <a:xfrm rot="0">
            <a:off x="503597" y="8887300"/>
            <a:ext cx="11608424" cy="3530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Şekil A : Bağlantı ayarları</a:t>
            </a:r>
          </a:p>
        </p:txBody>
      </p:sp>
      <p:sp>
        <p:nvSpPr>
          <p:cNvPr name="TextBox 12" id="12"/>
          <p:cNvSpPr txBox="true"/>
          <p:nvPr/>
        </p:nvSpPr>
        <p:spPr>
          <a:xfrm rot="0">
            <a:off x="4886550" y="5349395"/>
            <a:ext cx="11608424" cy="3530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Şekil A : Grafana için oluşturulmuş kullanıcı.</a:t>
            </a:r>
          </a:p>
        </p:txBody>
      </p:sp>
      <p:sp>
        <p:nvSpPr>
          <p:cNvPr name="TextBox 13" id="13"/>
          <p:cNvSpPr txBox="true"/>
          <p:nvPr/>
        </p:nvSpPr>
        <p:spPr>
          <a:xfrm rot="0">
            <a:off x="5268268" y="6207280"/>
            <a:ext cx="9765705" cy="71501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Bağlantı ayarlarını yapmak için IAM hizmetinden bir kullanıcı oluşturulur ve bu kullanıcıya özel olan erişim anahtarı grafanaya eklenir.</a:t>
            </a:r>
          </a:p>
        </p:txBody>
      </p:sp>
    </p:spTree>
  </p:cSld>
  <p:clrMapOvr>
    <a:masterClrMapping/>
  </p:clrMapOvr>
</p:sld>
</file>

<file path=ppt/slides/slide7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503597" y="2599031"/>
            <a:ext cx="4765316" cy="4995302"/>
          </a:xfrm>
          <a:custGeom>
            <a:avLst/>
            <a:gdLst/>
            <a:ahLst/>
            <a:cxnLst/>
            <a:rect r="r" b="b" t="t" l="l"/>
            <a:pathLst>
              <a:path h="4995302" w="4765316">
                <a:moveTo>
                  <a:pt x="0" y="0"/>
                </a:moveTo>
                <a:lnTo>
                  <a:pt x="4765316" y="0"/>
                </a:lnTo>
                <a:lnTo>
                  <a:pt x="4765316" y="4995303"/>
                </a:lnTo>
                <a:lnTo>
                  <a:pt x="0" y="4995303"/>
                </a:lnTo>
                <a:lnTo>
                  <a:pt x="0" y="0"/>
                </a:lnTo>
                <a:close/>
              </a:path>
            </a:pathLst>
          </a:custGeom>
          <a:blipFill>
            <a:blip r:embed="rId5"/>
            <a:stretch>
              <a:fillRect l="0" t="0" r="0" b="0"/>
            </a:stretch>
          </a:blipFill>
        </p:spPr>
      </p:sp>
      <p:sp>
        <p:nvSpPr>
          <p:cNvPr name="Freeform 9" id="9"/>
          <p:cNvSpPr/>
          <p:nvPr/>
        </p:nvSpPr>
        <p:spPr>
          <a:xfrm flipH="false" flipV="false" rot="0">
            <a:off x="10124890" y="2620372"/>
            <a:ext cx="4970940" cy="5046257"/>
          </a:xfrm>
          <a:custGeom>
            <a:avLst/>
            <a:gdLst/>
            <a:ahLst/>
            <a:cxnLst/>
            <a:rect r="r" b="b" t="t" l="l"/>
            <a:pathLst>
              <a:path h="5046257" w="4970940">
                <a:moveTo>
                  <a:pt x="0" y="0"/>
                </a:moveTo>
                <a:lnTo>
                  <a:pt x="4970939" y="0"/>
                </a:lnTo>
                <a:lnTo>
                  <a:pt x="4970939" y="5046256"/>
                </a:lnTo>
                <a:lnTo>
                  <a:pt x="0" y="5046256"/>
                </a:lnTo>
                <a:lnTo>
                  <a:pt x="0" y="0"/>
                </a:lnTo>
                <a:close/>
              </a:path>
            </a:pathLst>
          </a:custGeom>
          <a:blipFill>
            <a:blip r:embed="rId6"/>
            <a:stretch>
              <a:fillRect l="0" t="0" r="0" b="0"/>
            </a:stretch>
          </a:blipFill>
        </p:spPr>
      </p:sp>
      <p:sp>
        <p:nvSpPr>
          <p:cNvPr name="TextBox 10" id="10"/>
          <p:cNvSpPr txBox="true"/>
          <p:nvPr/>
        </p:nvSpPr>
        <p:spPr>
          <a:xfrm rot="0">
            <a:off x="5892184" y="422843"/>
            <a:ext cx="5993096" cy="746845"/>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GRAFANA</a:t>
            </a:r>
          </a:p>
        </p:txBody>
      </p:sp>
      <p:sp>
        <p:nvSpPr>
          <p:cNvPr name="TextBox 11" id="11"/>
          <p:cNvSpPr txBox="true"/>
          <p:nvPr/>
        </p:nvSpPr>
        <p:spPr>
          <a:xfrm rot="0">
            <a:off x="503597" y="7886076"/>
            <a:ext cx="11608424" cy="3530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Şekil A : Bağlantı ayarları</a:t>
            </a:r>
          </a:p>
        </p:txBody>
      </p:sp>
      <p:sp>
        <p:nvSpPr>
          <p:cNvPr name="TextBox 12" id="12"/>
          <p:cNvSpPr txBox="true"/>
          <p:nvPr/>
        </p:nvSpPr>
        <p:spPr>
          <a:xfrm rot="0">
            <a:off x="10124890" y="7886076"/>
            <a:ext cx="11608424" cy="3530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Şekil A : Oluşturulan Arayüzler</a:t>
            </a:r>
          </a:p>
        </p:txBody>
      </p:sp>
      <p:sp>
        <p:nvSpPr>
          <p:cNvPr name="TextBox 13" id="13"/>
          <p:cNvSpPr txBox="true"/>
          <p:nvPr/>
        </p:nvSpPr>
        <p:spPr>
          <a:xfrm rot="0">
            <a:off x="5649245" y="3089536"/>
            <a:ext cx="3781720" cy="143891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Bölge ayarını doğru girmek ve tabloların oluştuğu database ve workgroups’u seçmek gereklidir.</a:t>
            </a:r>
          </a:p>
        </p:txBody>
      </p:sp>
      <p:sp>
        <p:nvSpPr>
          <p:cNvPr name="TextBox 14" id="14"/>
          <p:cNvSpPr txBox="true"/>
          <p:nvPr/>
        </p:nvSpPr>
        <p:spPr>
          <a:xfrm rot="0">
            <a:off x="5559293" y="5124450"/>
            <a:ext cx="4027992" cy="3972560"/>
          </a:xfrm>
          <a:prstGeom prst="rect">
            <a:avLst/>
          </a:prstGeom>
        </p:spPr>
        <p:txBody>
          <a:bodyPr anchor="t" rtlCol="false" tIns="0" lIns="0" bIns="0" rIns="0">
            <a:spAutoFit/>
          </a:bodyPr>
          <a:lstStyle/>
          <a:p>
            <a:pPr algn="l">
              <a:lnSpc>
                <a:spcPts val="2859"/>
              </a:lnSpc>
            </a:pPr>
            <a:r>
              <a:rPr lang="en-US" sz="2199">
                <a:solidFill>
                  <a:srgbClr val="000000"/>
                </a:solidFill>
                <a:latin typeface="Open Sauce"/>
                <a:ea typeface="Open Sauce"/>
                <a:cs typeface="Open Sauce"/>
                <a:sym typeface="Open Sauce"/>
              </a:rPr>
              <a:t>4 farklı dashboard oluşturulmuştur. </a:t>
            </a:r>
          </a:p>
          <a:p>
            <a:pPr algn="l">
              <a:lnSpc>
                <a:spcPts val="2859"/>
              </a:lnSpc>
            </a:pPr>
            <a:r>
              <a:rPr lang="en-US" sz="2199">
                <a:solidFill>
                  <a:srgbClr val="000000"/>
                </a:solidFill>
                <a:latin typeface="Open Sauce"/>
                <a:ea typeface="Open Sauce"/>
                <a:cs typeface="Open Sauce"/>
                <a:sym typeface="Open Sauce"/>
              </a:rPr>
              <a:t>1-BusConnect : Anlık görselleştirme</a:t>
            </a:r>
          </a:p>
          <a:p>
            <a:pPr algn="l">
              <a:lnSpc>
                <a:spcPts val="2859"/>
              </a:lnSpc>
            </a:pPr>
            <a:r>
              <a:rPr lang="en-US" sz="2199">
                <a:solidFill>
                  <a:srgbClr val="000000"/>
                </a:solidFill>
                <a:latin typeface="Open Sauce"/>
                <a:ea typeface="Open Sauce"/>
                <a:cs typeface="Open Sauce"/>
                <a:sym typeface="Open Sauce"/>
              </a:rPr>
              <a:t>2-Görselleştirme : Geriye dönük veriler </a:t>
            </a:r>
          </a:p>
          <a:p>
            <a:pPr algn="l">
              <a:lnSpc>
                <a:spcPts val="2859"/>
              </a:lnSpc>
            </a:pPr>
            <a:r>
              <a:rPr lang="en-US" sz="2199">
                <a:solidFill>
                  <a:srgbClr val="000000"/>
                </a:solidFill>
                <a:latin typeface="Open Sauce"/>
                <a:ea typeface="Open Sauce"/>
                <a:cs typeface="Open Sauce"/>
                <a:sym typeface="Open Sauce"/>
              </a:rPr>
              <a:t>3-Asc Görselleştirme : ASC kayıtları </a:t>
            </a:r>
          </a:p>
          <a:p>
            <a:pPr algn="l">
              <a:lnSpc>
                <a:spcPts val="2859"/>
              </a:lnSpc>
              <a:spcBef>
                <a:spcPct val="0"/>
              </a:spcBef>
            </a:pPr>
            <a:r>
              <a:rPr lang="en-US" sz="2199">
                <a:solidFill>
                  <a:srgbClr val="000000"/>
                </a:solidFill>
                <a:latin typeface="Open Sauce"/>
                <a:ea typeface="Open Sauce"/>
                <a:cs typeface="Open Sauce"/>
                <a:sym typeface="Open Sauce"/>
              </a:rPr>
              <a:t>4- Logo : Burda da otobüs ve firmanın logoları bulunmaktadır.</a:t>
            </a:r>
          </a:p>
        </p:txBody>
      </p:sp>
    </p:spTree>
  </p:cSld>
  <p:clrMapOvr>
    <a:masterClrMapping/>
  </p:clrMapOvr>
</p:sld>
</file>

<file path=ppt/slides/slide7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384398" y="2349871"/>
            <a:ext cx="7837833" cy="4203038"/>
          </a:xfrm>
          <a:custGeom>
            <a:avLst/>
            <a:gdLst/>
            <a:ahLst/>
            <a:cxnLst/>
            <a:rect r="r" b="b" t="t" l="l"/>
            <a:pathLst>
              <a:path h="4203038" w="7837833">
                <a:moveTo>
                  <a:pt x="0" y="0"/>
                </a:moveTo>
                <a:lnTo>
                  <a:pt x="7837833" y="0"/>
                </a:lnTo>
                <a:lnTo>
                  <a:pt x="7837833" y="4203038"/>
                </a:lnTo>
                <a:lnTo>
                  <a:pt x="0" y="4203038"/>
                </a:lnTo>
                <a:lnTo>
                  <a:pt x="0" y="0"/>
                </a:lnTo>
                <a:close/>
              </a:path>
            </a:pathLst>
          </a:custGeom>
          <a:blipFill>
            <a:blip r:embed="rId5"/>
            <a:stretch>
              <a:fillRect l="0" t="0" r="0" b="0"/>
            </a:stretch>
          </a:blipFill>
        </p:spPr>
      </p:sp>
      <p:sp>
        <p:nvSpPr>
          <p:cNvPr name="TextBox 9" id="9"/>
          <p:cNvSpPr txBox="true"/>
          <p:nvPr/>
        </p:nvSpPr>
        <p:spPr>
          <a:xfrm rot="0">
            <a:off x="5892184" y="422843"/>
            <a:ext cx="5993096" cy="746845"/>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GRAFANA</a:t>
            </a:r>
          </a:p>
        </p:txBody>
      </p:sp>
      <p:sp>
        <p:nvSpPr>
          <p:cNvPr name="TextBox 10" id="10"/>
          <p:cNvSpPr txBox="true"/>
          <p:nvPr/>
        </p:nvSpPr>
        <p:spPr>
          <a:xfrm rot="0">
            <a:off x="87972" y="2330821"/>
            <a:ext cx="11608424" cy="3530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1-Bus Connect</a:t>
            </a:r>
          </a:p>
        </p:txBody>
      </p:sp>
      <p:sp>
        <p:nvSpPr>
          <p:cNvPr name="Freeform 11" id="11"/>
          <p:cNvSpPr/>
          <p:nvPr/>
        </p:nvSpPr>
        <p:spPr>
          <a:xfrm flipH="false" flipV="false" rot="0">
            <a:off x="4384398" y="7217536"/>
            <a:ext cx="7837833" cy="2326199"/>
          </a:xfrm>
          <a:custGeom>
            <a:avLst/>
            <a:gdLst/>
            <a:ahLst/>
            <a:cxnLst/>
            <a:rect r="r" b="b" t="t" l="l"/>
            <a:pathLst>
              <a:path h="2326199" w="7837833">
                <a:moveTo>
                  <a:pt x="0" y="0"/>
                </a:moveTo>
                <a:lnTo>
                  <a:pt x="7837833" y="0"/>
                </a:lnTo>
                <a:lnTo>
                  <a:pt x="7837833" y="2326198"/>
                </a:lnTo>
                <a:lnTo>
                  <a:pt x="0" y="2326198"/>
                </a:lnTo>
                <a:lnTo>
                  <a:pt x="0" y="0"/>
                </a:lnTo>
                <a:close/>
              </a:path>
            </a:pathLst>
          </a:custGeom>
          <a:blipFill>
            <a:blip r:embed="rId6"/>
            <a:stretch>
              <a:fillRect l="-4720" t="0" r="-4720" b="0"/>
            </a:stretch>
          </a:blipFill>
        </p:spPr>
      </p:sp>
      <p:sp>
        <p:nvSpPr>
          <p:cNvPr name="TextBox 12" id="12"/>
          <p:cNvSpPr txBox="true"/>
          <p:nvPr/>
        </p:nvSpPr>
        <p:spPr>
          <a:xfrm rot="0">
            <a:off x="4384398" y="6644778"/>
            <a:ext cx="11608424" cy="3530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Şekil A : Bus Connect gösterge paneli</a:t>
            </a:r>
          </a:p>
        </p:txBody>
      </p:sp>
      <p:sp>
        <p:nvSpPr>
          <p:cNvPr name="TextBox 13" id="13"/>
          <p:cNvSpPr txBox="true"/>
          <p:nvPr/>
        </p:nvSpPr>
        <p:spPr>
          <a:xfrm rot="0">
            <a:off x="4384398" y="9744382"/>
            <a:ext cx="11608424" cy="3530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Şekil A : Grafana SQL kodu</a:t>
            </a:r>
          </a:p>
        </p:txBody>
      </p:sp>
    </p:spTree>
  </p:cSld>
  <p:clrMapOvr>
    <a:masterClrMapping/>
  </p:clrMapOvr>
</p:sld>
</file>

<file path=ppt/slides/slide7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503597" y="3277504"/>
            <a:ext cx="10284076" cy="4090187"/>
          </a:xfrm>
          <a:custGeom>
            <a:avLst/>
            <a:gdLst/>
            <a:ahLst/>
            <a:cxnLst/>
            <a:rect r="r" b="b" t="t" l="l"/>
            <a:pathLst>
              <a:path h="4090187" w="10284076">
                <a:moveTo>
                  <a:pt x="0" y="0"/>
                </a:moveTo>
                <a:lnTo>
                  <a:pt x="10284076" y="0"/>
                </a:lnTo>
                <a:lnTo>
                  <a:pt x="10284076" y="4090188"/>
                </a:lnTo>
                <a:lnTo>
                  <a:pt x="0" y="4090188"/>
                </a:lnTo>
                <a:lnTo>
                  <a:pt x="0" y="0"/>
                </a:lnTo>
                <a:close/>
              </a:path>
            </a:pathLst>
          </a:custGeom>
          <a:blipFill>
            <a:blip r:embed="rId5"/>
            <a:stretch>
              <a:fillRect l="0" t="0" r="0" b="0"/>
            </a:stretch>
          </a:blipFill>
        </p:spPr>
      </p:sp>
      <p:sp>
        <p:nvSpPr>
          <p:cNvPr name="Freeform 9" id="9"/>
          <p:cNvSpPr/>
          <p:nvPr/>
        </p:nvSpPr>
        <p:spPr>
          <a:xfrm flipH="false" flipV="false" rot="0">
            <a:off x="12846575" y="3277504"/>
            <a:ext cx="2973101" cy="5587639"/>
          </a:xfrm>
          <a:custGeom>
            <a:avLst/>
            <a:gdLst/>
            <a:ahLst/>
            <a:cxnLst/>
            <a:rect r="r" b="b" t="t" l="l"/>
            <a:pathLst>
              <a:path h="5587639" w="2973101">
                <a:moveTo>
                  <a:pt x="0" y="0"/>
                </a:moveTo>
                <a:lnTo>
                  <a:pt x="2973101" y="0"/>
                </a:lnTo>
                <a:lnTo>
                  <a:pt x="2973101" y="5587639"/>
                </a:lnTo>
                <a:lnTo>
                  <a:pt x="0" y="5587639"/>
                </a:lnTo>
                <a:lnTo>
                  <a:pt x="0" y="0"/>
                </a:lnTo>
                <a:close/>
              </a:path>
            </a:pathLst>
          </a:custGeom>
          <a:blipFill>
            <a:blip r:embed="rId6"/>
            <a:stretch>
              <a:fillRect l="0" t="0" r="0" b="-4200"/>
            </a:stretch>
          </a:blipFill>
        </p:spPr>
      </p:sp>
      <p:sp>
        <p:nvSpPr>
          <p:cNvPr name="TextBox 10" id="10"/>
          <p:cNvSpPr txBox="true"/>
          <p:nvPr/>
        </p:nvSpPr>
        <p:spPr>
          <a:xfrm rot="0">
            <a:off x="5658244" y="641990"/>
            <a:ext cx="5993096" cy="746845"/>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GRAFANA</a:t>
            </a:r>
          </a:p>
        </p:txBody>
      </p:sp>
      <p:sp>
        <p:nvSpPr>
          <p:cNvPr name="TextBox 11" id="11"/>
          <p:cNvSpPr txBox="true"/>
          <p:nvPr/>
        </p:nvSpPr>
        <p:spPr>
          <a:xfrm rot="0">
            <a:off x="276856" y="2533919"/>
            <a:ext cx="11608424" cy="3530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2-Görselleştirme</a:t>
            </a:r>
          </a:p>
        </p:txBody>
      </p:sp>
      <p:sp>
        <p:nvSpPr>
          <p:cNvPr name="TextBox 12" id="12"/>
          <p:cNvSpPr txBox="true"/>
          <p:nvPr/>
        </p:nvSpPr>
        <p:spPr>
          <a:xfrm rot="0">
            <a:off x="503597" y="7573931"/>
            <a:ext cx="11608424" cy="3530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Şekil A : Görselleştirme adlı gösterge paneli</a:t>
            </a:r>
          </a:p>
        </p:txBody>
      </p:sp>
      <p:sp>
        <p:nvSpPr>
          <p:cNvPr name="TextBox 13" id="13"/>
          <p:cNvSpPr txBox="true"/>
          <p:nvPr/>
        </p:nvSpPr>
        <p:spPr>
          <a:xfrm rot="0">
            <a:off x="12846575" y="9239250"/>
            <a:ext cx="11608424" cy="3530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Şekil A : Görselleştirme seçenekleri</a:t>
            </a:r>
          </a:p>
        </p:txBody>
      </p:sp>
      <p:sp>
        <p:nvSpPr>
          <p:cNvPr name="TextBox 14" id="14"/>
          <p:cNvSpPr txBox="true"/>
          <p:nvPr/>
        </p:nvSpPr>
        <p:spPr>
          <a:xfrm rot="0">
            <a:off x="515861" y="8298466"/>
            <a:ext cx="8138932" cy="1438910"/>
          </a:xfrm>
          <a:prstGeom prst="rect">
            <a:avLst/>
          </a:prstGeom>
        </p:spPr>
        <p:txBody>
          <a:bodyPr anchor="t" rtlCol="false" tIns="0" lIns="0" bIns="0" rIns="0">
            <a:spAutoFit/>
          </a:bodyPr>
          <a:lstStyle/>
          <a:p>
            <a:pPr algn="l">
              <a:lnSpc>
                <a:spcPts val="2859"/>
              </a:lnSpc>
            </a:pPr>
            <a:r>
              <a:rPr lang="en-US" sz="2199">
                <a:solidFill>
                  <a:srgbClr val="000000"/>
                </a:solidFill>
                <a:latin typeface="Open Sauce"/>
                <a:ea typeface="Open Sauce"/>
                <a:cs typeface="Open Sauce"/>
                <a:sym typeface="Open Sauce"/>
              </a:rPr>
              <a:t>1-Her bir mesaj için grafana da SQL sorguları yazıldı.</a:t>
            </a:r>
          </a:p>
          <a:p>
            <a:pPr algn="l">
              <a:lnSpc>
                <a:spcPts val="2859"/>
              </a:lnSpc>
              <a:spcBef>
                <a:spcPct val="0"/>
              </a:spcBef>
            </a:pPr>
            <a:r>
              <a:rPr lang="en-US" sz="2199">
                <a:solidFill>
                  <a:srgbClr val="000000"/>
                </a:solidFill>
                <a:latin typeface="Open Sauce"/>
                <a:ea typeface="Open Sauce"/>
                <a:cs typeface="Open Sauce"/>
                <a:sym typeface="Open Sauce"/>
              </a:rPr>
              <a:t>2-Gösterge panelinin sağ üstündeki ayarlar sayesinde panel belirli periyotlarda otomatik olarak sorgu atabilir ya da belirli zaman aralığında sorgulanan verileri gösterebilir.</a:t>
            </a:r>
          </a:p>
        </p:txBody>
      </p:sp>
    </p:spTree>
  </p:cSld>
  <p:clrMapOvr>
    <a:masterClrMapping/>
  </p:clrMapOvr>
</p:sld>
</file>

<file path=ppt/slides/slide7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503597" y="3086100"/>
            <a:ext cx="11638788" cy="2739801"/>
          </a:xfrm>
          <a:custGeom>
            <a:avLst/>
            <a:gdLst/>
            <a:ahLst/>
            <a:cxnLst/>
            <a:rect r="r" b="b" t="t" l="l"/>
            <a:pathLst>
              <a:path h="2739801" w="11638788">
                <a:moveTo>
                  <a:pt x="0" y="0"/>
                </a:moveTo>
                <a:lnTo>
                  <a:pt x="11638788" y="0"/>
                </a:lnTo>
                <a:lnTo>
                  <a:pt x="11638788" y="2739801"/>
                </a:lnTo>
                <a:lnTo>
                  <a:pt x="0" y="2739801"/>
                </a:lnTo>
                <a:lnTo>
                  <a:pt x="0" y="0"/>
                </a:lnTo>
                <a:close/>
              </a:path>
            </a:pathLst>
          </a:custGeom>
          <a:blipFill>
            <a:blip r:embed="rId5"/>
            <a:stretch>
              <a:fillRect l="0" t="0" r="0" b="0"/>
            </a:stretch>
          </a:blipFill>
        </p:spPr>
      </p:sp>
      <p:sp>
        <p:nvSpPr>
          <p:cNvPr name="Freeform 9" id="9"/>
          <p:cNvSpPr/>
          <p:nvPr/>
        </p:nvSpPr>
        <p:spPr>
          <a:xfrm flipH="false" flipV="false" rot="0">
            <a:off x="503597" y="6464168"/>
            <a:ext cx="11638788" cy="2925647"/>
          </a:xfrm>
          <a:custGeom>
            <a:avLst/>
            <a:gdLst/>
            <a:ahLst/>
            <a:cxnLst/>
            <a:rect r="r" b="b" t="t" l="l"/>
            <a:pathLst>
              <a:path h="2925647" w="11638788">
                <a:moveTo>
                  <a:pt x="0" y="0"/>
                </a:moveTo>
                <a:lnTo>
                  <a:pt x="11638788" y="0"/>
                </a:lnTo>
                <a:lnTo>
                  <a:pt x="11638788" y="2925647"/>
                </a:lnTo>
                <a:lnTo>
                  <a:pt x="0" y="2925647"/>
                </a:lnTo>
                <a:lnTo>
                  <a:pt x="0" y="0"/>
                </a:lnTo>
                <a:close/>
              </a:path>
            </a:pathLst>
          </a:custGeom>
          <a:blipFill>
            <a:blip r:embed="rId6"/>
            <a:stretch>
              <a:fillRect l="0" t="0" r="0" b="0"/>
            </a:stretch>
          </a:blipFill>
        </p:spPr>
      </p:sp>
      <p:sp>
        <p:nvSpPr>
          <p:cNvPr name="TextBox 10" id="10"/>
          <p:cNvSpPr txBox="true"/>
          <p:nvPr/>
        </p:nvSpPr>
        <p:spPr>
          <a:xfrm rot="0">
            <a:off x="5912756" y="669707"/>
            <a:ext cx="5993096" cy="744745"/>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GRAFANA</a:t>
            </a:r>
          </a:p>
        </p:txBody>
      </p:sp>
      <p:sp>
        <p:nvSpPr>
          <p:cNvPr name="TextBox 11" id="11"/>
          <p:cNvSpPr txBox="true"/>
          <p:nvPr/>
        </p:nvSpPr>
        <p:spPr>
          <a:xfrm rot="0">
            <a:off x="533961" y="2326975"/>
            <a:ext cx="11608424" cy="3530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3- ASC Görselleştirme</a:t>
            </a:r>
          </a:p>
        </p:txBody>
      </p:sp>
      <p:sp>
        <p:nvSpPr>
          <p:cNvPr name="TextBox 12" id="12"/>
          <p:cNvSpPr txBox="true"/>
          <p:nvPr/>
        </p:nvSpPr>
        <p:spPr>
          <a:xfrm rot="0">
            <a:off x="533961" y="5987826"/>
            <a:ext cx="11608424" cy="3530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Şekil A : ASC Görselleştirme adlı gösterge paneli</a:t>
            </a:r>
          </a:p>
        </p:txBody>
      </p:sp>
      <p:sp>
        <p:nvSpPr>
          <p:cNvPr name="TextBox 13" id="13"/>
          <p:cNvSpPr txBox="true"/>
          <p:nvPr/>
        </p:nvSpPr>
        <p:spPr>
          <a:xfrm rot="0">
            <a:off x="533961" y="9551740"/>
            <a:ext cx="11608424" cy="3530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Şekil A : Grafana SQL kodu</a:t>
            </a:r>
          </a:p>
        </p:txBody>
      </p:sp>
      <p:sp>
        <p:nvSpPr>
          <p:cNvPr name="AutoShape 14" id="14"/>
          <p:cNvSpPr/>
          <p:nvPr/>
        </p:nvSpPr>
        <p:spPr>
          <a:xfrm>
            <a:off x="5897880" y="5143500"/>
            <a:ext cx="6492240"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7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985616" y="3529820"/>
            <a:ext cx="15847377" cy="4606125"/>
          </a:xfrm>
          <a:custGeom>
            <a:avLst/>
            <a:gdLst/>
            <a:ahLst/>
            <a:cxnLst/>
            <a:rect r="r" b="b" t="t" l="l"/>
            <a:pathLst>
              <a:path h="4606125" w="15847377">
                <a:moveTo>
                  <a:pt x="0" y="0"/>
                </a:moveTo>
                <a:lnTo>
                  <a:pt x="15847377" y="0"/>
                </a:lnTo>
                <a:lnTo>
                  <a:pt x="15847377" y="4606125"/>
                </a:lnTo>
                <a:lnTo>
                  <a:pt x="0" y="4606125"/>
                </a:lnTo>
                <a:lnTo>
                  <a:pt x="0" y="0"/>
                </a:lnTo>
                <a:close/>
              </a:path>
            </a:pathLst>
          </a:custGeom>
          <a:blipFill>
            <a:blip r:embed="rId5"/>
            <a:stretch>
              <a:fillRect l="0" t="0" r="0" b="0"/>
            </a:stretch>
          </a:blipFill>
        </p:spPr>
      </p:sp>
      <p:sp>
        <p:nvSpPr>
          <p:cNvPr name="TextBox 9" id="9"/>
          <p:cNvSpPr txBox="true"/>
          <p:nvPr/>
        </p:nvSpPr>
        <p:spPr>
          <a:xfrm rot="0">
            <a:off x="5912756" y="669707"/>
            <a:ext cx="5993096" cy="744745"/>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GRAFANA</a:t>
            </a:r>
          </a:p>
        </p:txBody>
      </p:sp>
      <p:sp>
        <p:nvSpPr>
          <p:cNvPr name="TextBox 10" id="10"/>
          <p:cNvSpPr txBox="true"/>
          <p:nvPr/>
        </p:nvSpPr>
        <p:spPr>
          <a:xfrm rot="0">
            <a:off x="1028700" y="2900045"/>
            <a:ext cx="11608424" cy="3530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4-Logo</a:t>
            </a:r>
          </a:p>
        </p:txBody>
      </p:sp>
      <p:sp>
        <p:nvSpPr>
          <p:cNvPr name="TextBox 11" id="11"/>
          <p:cNvSpPr txBox="true"/>
          <p:nvPr/>
        </p:nvSpPr>
        <p:spPr>
          <a:xfrm rot="0">
            <a:off x="1028700" y="8116895"/>
            <a:ext cx="11608424" cy="3530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Şekil A : Logo adlı gösterge paneli</a:t>
            </a:r>
          </a:p>
        </p:txBody>
      </p:sp>
      <p:sp>
        <p:nvSpPr>
          <p:cNvPr name="TextBox 12" id="12"/>
          <p:cNvSpPr txBox="true"/>
          <p:nvPr/>
        </p:nvSpPr>
        <p:spPr>
          <a:xfrm rot="0">
            <a:off x="1028700" y="8709579"/>
            <a:ext cx="12336376" cy="143891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Logo adlı  gösterge panelini oluşturmaktaki amaç, bir kütüphane oluşturup bu logoların o kütüphaneden çekilmesini sağlamaktır. Bu sayede farklı panellerde hızlı bir şekilde logo kullanımı sağlanır. Fotoğraflar direkt olarak Ulaşım İç ve Dış Ticaret A.Ş sitesinden çekilmektedir.</a:t>
            </a:r>
          </a:p>
        </p:txBody>
      </p:sp>
    </p:spTree>
  </p:cSld>
  <p:clrMapOvr>
    <a:masterClrMapping/>
  </p:clrMapOvr>
</p:sld>
</file>

<file path=ppt/slides/slide7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977967" y="2793833"/>
            <a:ext cx="13315860" cy="6309608"/>
          </a:xfrm>
          <a:custGeom>
            <a:avLst/>
            <a:gdLst/>
            <a:ahLst/>
            <a:cxnLst/>
            <a:rect r="r" b="b" t="t" l="l"/>
            <a:pathLst>
              <a:path h="6309608" w="13315860">
                <a:moveTo>
                  <a:pt x="0" y="0"/>
                </a:moveTo>
                <a:lnTo>
                  <a:pt x="13315860" y="0"/>
                </a:lnTo>
                <a:lnTo>
                  <a:pt x="13315860" y="6309608"/>
                </a:lnTo>
                <a:lnTo>
                  <a:pt x="0" y="6309608"/>
                </a:lnTo>
                <a:lnTo>
                  <a:pt x="0" y="0"/>
                </a:lnTo>
                <a:close/>
              </a:path>
            </a:pathLst>
          </a:custGeom>
          <a:blipFill>
            <a:blip r:embed="rId5"/>
            <a:stretch>
              <a:fillRect l="0" t="0" r="0" b="0"/>
            </a:stretch>
          </a:blipFill>
        </p:spPr>
      </p:sp>
      <p:sp>
        <p:nvSpPr>
          <p:cNvPr name="TextBox 9" id="9"/>
          <p:cNvSpPr txBox="true"/>
          <p:nvPr/>
        </p:nvSpPr>
        <p:spPr>
          <a:xfrm rot="0">
            <a:off x="5912756" y="669707"/>
            <a:ext cx="5993096" cy="744745"/>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AWS MALİYET</a:t>
            </a:r>
          </a:p>
        </p:txBody>
      </p:sp>
      <p:sp>
        <p:nvSpPr>
          <p:cNvPr name="TextBox 10" id="10"/>
          <p:cNvSpPr txBox="true"/>
          <p:nvPr/>
        </p:nvSpPr>
        <p:spPr>
          <a:xfrm rot="0">
            <a:off x="2977967" y="9239250"/>
            <a:ext cx="11608424" cy="3530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Şekil A : AWS maliyet tablosu </a:t>
            </a:r>
          </a:p>
        </p:txBody>
      </p:sp>
    </p:spTree>
  </p:cSld>
  <p:clrMapOvr>
    <a:masterClrMapping/>
  </p:clrMapOvr>
</p:sld>
</file>

<file path=ppt/slides/slide7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952238" y="3442596"/>
            <a:ext cx="7960894" cy="5970671"/>
          </a:xfrm>
          <a:custGeom>
            <a:avLst/>
            <a:gdLst/>
            <a:ahLst/>
            <a:cxnLst/>
            <a:rect r="r" b="b" t="t" l="l"/>
            <a:pathLst>
              <a:path h="5970671" w="7960894">
                <a:moveTo>
                  <a:pt x="0" y="0"/>
                </a:moveTo>
                <a:lnTo>
                  <a:pt x="7960895" y="0"/>
                </a:lnTo>
                <a:lnTo>
                  <a:pt x="7960895" y="5970670"/>
                </a:lnTo>
                <a:lnTo>
                  <a:pt x="0" y="5970670"/>
                </a:lnTo>
                <a:lnTo>
                  <a:pt x="0" y="0"/>
                </a:lnTo>
                <a:close/>
              </a:path>
            </a:pathLst>
          </a:custGeom>
          <a:blipFill>
            <a:blip r:embed="rId5"/>
            <a:stretch>
              <a:fillRect l="0" t="0" r="0" b="0"/>
            </a:stretch>
          </a:blipFill>
        </p:spPr>
      </p:sp>
      <p:sp>
        <p:nvSpPr>
          <p:cNvPr name="TextBox 9" id="9"/>
          <p:cNvSpPr txBox="true"/>
          <p:nvPr/>
        </p:nvSpPr>
        <p:spPr>
          <a:xfrm rot="0">
            <a:off x="5374867" y="669728"/>
            <a:ext cx="7538265" cy="744704"/>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DONANIMSAL BAĞLANTILAR</a:t>
            </a:r>
          </a:p>
        </p:txBody>
      </p:sp>
      <p:sp>
        <p:nvSpPr>
          <p:cNvPr name="TextBox 10" id="10"/>
          <p:cNvSpPr txBox="true"/>
          <p:nvPr/>
        </p:nvSpPr>
        <p:spPr>
          <a:xfrm rot="0">
            <a:off x="1028700" y="2367316"/>
            <a:ext cx="16230600" cy="731488"/>
          </a:xfrm>
          <a:prstGeom prst="rect">
            <a:avLst/>
          </a:prstGeom>
        </p:spPr>
        <p:txBody>
          <a:bodyPr anchor="t" rtlCol="false" tIns="0" lIns="0" bIns="0" rIns="0">
            <a:spAutoFit/>
          </a:bodyPr>
          <a:lstStyle/>
          <a:p>
            <a:pPr algn="just">
              <a:lnSpc>
                <a:spcPts val="2973"/>
              </a:lnSpc>
            </a:pPr>
            <a:r>
              <a:rPr lang="en-US" sz="2155" spc="211">
                <a:solidFill>
                  <a:srgbClr val="231F20"/>
                </a:solidFill>
                <a:latin typeface="DM Sans"/>
                <a:ea typeface="DM Sans"/>
                <a:cs typeface="DM Sans"/>
                <a:sym typeface="DM Sans"/>
              </a:rPr>
              <a:t>Kullanılan donanımların fiziksel bağlantıları aşağıdaki görselde gösterilmiştir. 2 cihaz da tek CAN hattına bağlanmaktadır.</a:t>
            </a:r>
          </a:p>
        </p:txBody>
      </p:sp>
      <p:sp>
        <p:nvSpPr>
          <p:cNvPr name="TextBox 11" id="11"/>
          <p:cNvSpPr txBox="true"/>
          <p:nvPr/>
        </p:nvSpPr>
        <p:spPr>
          <a:xfrm rot="0">
            <a:off x="6799412" y="9622816"/>
            <a:ext cx="4266548" cy="360162"/>
          </a:xfrm>
          <a:prstGeom prst="rect">
            <a:avLst/>
          </a:prstGeom>
        </p:spPr>
        <p:txBody>
          <a:bodyPr anchor="t" rtlCol="false" tIns="0" lIns="0" bIns="0" rIns="0">
            <a:spAutoFit/>
          </a:bodyPr>
          <a:lstStyle/>
          <a:p>
            <a:pPr algn="just">
              <a:lnSpc>
                <a:spcPts val="2973"/>
              </a:lnSpc>
            </a:pPr>
            <a:r>
              <a:rPr lang="en-US" sz="2155" spc="211">
                <a:solidFill>
                  <a:srgbClr val="231F20"/>
                </a:solidFill>
                <a:latin typeface="DM Sans"/>
                <a:ea typeface="DM Sans"/>
                <a:cs typeface="DM Sans"/>
                <a:sym typeface="DM Sans"/>
              </a:rPr>
              <a:t>Sistemin Fiziksel Bağlantısı</a:t>
            </a:r>
          </a:p>
        </p:txBody>
      </p:sp>
    </p:spTree>
  </p:cSld>
  <p:clrMapOvr>
    <a:masterClrMapping/>
  </p:clrMapOvr>
</p:sld>
</file>

<file path=ppt/slides/slide7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60360"/>
            <a:chOff x="0" y="0"/>
            <a:chExt cx="4816593" cy="568984"/>
          </a:xfrm>
        </p:grpSpPr>
        <p:sp>
          <p:nvSpPr>
            <p:cNvPr name="Freeform 4" id="4"/>
            <p:cNvSpPr/>
            <p:nvPr/>
          </p:nvSpPr>
          <p:spPr>
            <a:xfrm flipH="false" flipV="false" rot="0">
              <a:off x="0" y="0"/>
              <a:ext cx="4816592" cy="568984"/>
            </a:xfrm>
            <a:custGeom>
              <a:avLst/>
              <a:gdLst/>
              <a:ahLst/>
              <a:cxnLst/>
              <a:rect r="r" b="b" t="t" l="l"/>
              <a:pathLst>
                <a:path h="568984" w="4816592">
                  <a:moveTo>
                    <a:pt x="0" y="0"/>
                  </a:moveTo>
                  <a:lnTo>
                    <a:pt x="4816592" y="0"/>
                  </a:lnTo>
                  <a:lnTo>
                    <a:pt x="4816592" y="568984"/>
                  </a:lnTo>
                  <a:lnTo>
                    <a:pt x="0" y="568984"/>
                  </a:lnTo>
                  <a:close/>
                </a:path>
              </a:pathLst>
            </a:custGeom>
            <a:solidFill>
              <a:srgbClr val="1A1A1A"/>
            </a:solidFill>
          </p:spPr>
        </p:sp>
        <p:sp>
          <p:nvSpPr>
            <p:cNvPr name="TextBox 5" id="5"/>
            <p:cNvSpPr txBox="true"/>
            <p:nvPr/>
          </p:nvSpPr>
          <p:spPr>
            <a:xfrm>
              <a:off x="0" y="-19050"/>
              <a:ext cx="4816593" cy="5880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028700" y="2670461"/>
            <a:ext cx="6572510" cy="2998708"/>
          </a:xfrm>
          <a:custGeom>
            <a:avLst/>
            <a:gdLst/>
            <a:ahLst/>
            <a:cxnLst/>
            <a:rect r="r" b="b" t="t" l="l"/>
            <a:pathLst>
              <a:path h="2998708" w="6572510">
                <a:moveTo>
                  <a:pt x="0" y="0"/>
                </a:moveTo>
                <a:lnTo>
                  <a:pt x="6572510" y="0"/>
                </a:lnTo>
                <a:lnTo>
                  <a:pt x="6572510" y="2998708"/>
                </a:lnTo>
                <a:lnTo>
                  <a:pt x="0" y="2998708"/>
                </a:lnTo>
                <a:lnTo>
                  <a:pt x="0" y="0"/>
                </a:lnTo>
                <a:close/>
              </a:path>
            </a:pathLst>
          </a:custGeom>
          <a:blipFill>
            <a:blip r:embed="rId5"/>
            <a:stretch>
              <a:fillRect l="0" t="0" r="0" b="0"/>
            </a:stretch>
          </a:blipFill>
        </p:spPr>
      </p:sp>
      <p:sp>
        <p:nvSpPr>
          <p:cNvPr name="Freeform 9" id="9"/>
          <p:cNvSpPr/>
          <p:nvPr/>
        </p:nvSpPr>
        <p:spPr>
          <a:xfrm flipH="false" flipV="false" rot="0">
            <a:off x="1028700" y="6634558"/>
            <a:ext cx="6572510" cy="2891904"/>
          </a:xfrm>
          <a:custGeom>
            <a:avLst/>
            <a:gdLst/>
            <a:ahLst/>
            <a:cxnLst/>
            <a:rect r="r" b="b" t="t" l="l"/>
            <a:pathLst>
              <a:path h="2891904" w="6572510">
                <a:moveTo>
                  <a:pt x="0" y="0"/>
                </a:moveTo>
                <a:lnTo>
                  <a:pt x="6572510" y="0"/>
                </a:lnTo>
                <a:lnTo>
                  <a:pt x="6572510" y="2891904"/>
                </a:lnTo>
                <a:lnTo>
                  <a:pt x="0" y="2891904"/>
                </a:lnTo>
                <a:lnTo>
                  <a:pt x="0" y="0"/>
                </a:lnTo>
                <a:close/>
              </a:path>
            </a:pathLst>
          </a:custGeom>
          <a:blipFill>
            <a:blip r:embed="rId6"/>
            <a:stretch>
              <a:fillRect l="0" t="0" r="0" b="0"/>
            </a:stretch>
          </a:blipFill>
        </p:spPr>
      </p:sp>
      <p:sp>
        <p:nvSpPr>
          <p:cNvPr name="Freeform 10" id="10"/>
          <p:cNvSpPr/>
          <p:nvPr/>
        </p:nvSpPr>
        <p:spPr>
          <a:xfrm flipH="false" flipV="false" rot="0">
            <a:off x="10688861" y="2670461"/>
            <a:ext cx="5524322" cy="3280066"/>
          </a:xfrm>
          <a:custGeom>
            <a:avLst/>
            <a:gdLst/>
            <a:ahLst/>
            <a:cxnLst/>
            <a:rect r="r" b="b" t="t" l="l"/>
            <a:pathLst>
              <a:path h="3280066" w="5524322">
                <a:moveTo>
                  <a:pt x="0" y="0"/>
                </a:moveTo>
                <a:lnTo>
                  <a:pt x="5524322" y="0"/>
                </a:lnTo>
                <a:lnTo>
                  <a:pt x="5524322" y="3280067"/>
                </a:lnTo>
                <a:lnTo>
                  <a:pt x="0" y="3280067"/>
                </a:lnTo>
                <a:lnTo>
                  <a:pt x="0" y="0"/>
                </a:lnTo>
                <a:close/>
              </a:path>
            </a:pathLst>
          </a:custGeom>
          <a:blipFill>
            <a:blip r:embed="rId7"/>
            <a:stretch>
              <a:fillRect l="0" t="0" r="0" b="0"/>
            </a:stretch>
          </a:blipFill>
        </p:spPr>
      </p:sp>
      <p:sp>
        <p:nvSpPr>
          <p:cNvPr name="TextBox 11" id="11"/>
          <p:cNvSpPr txBox="true"/>
          <p:nvPr/>
        </p:nvSpPr>
        <p:spPr>
          <a:xfrm rot="0">
            <a:off x="5374867" y="669728"/>
            <a:ext cx="7538265" cy="744745"/>
          </a:xfrm>
          <a:prstGeom prst="rect">
            <a:avLst/>
          </a:prstGeom>
        </p:spPr>
        <p:txBody>
          <a:bodyPr anchor="t" rtlCol="false" tIns="0" lIns="0" bIns="0" rIns="0">
            <a:spAutoFit/>
          </a:bodyPr>
          <a:lstStyle/>
          <a:p>
            <a:pPr algn="ctr">
              <a:lnSpc>
                <a:spcPts val="6089"/>
              </a:lnSpc>
            </a:pPr>
            <a:r>
              <a:rPr lang="en-US" b="true" sz="4412" spc="432">
                <a:solidFill>
                  <a:srgbClr val="FFFFFF"/>
                </a:solidFill>
                <a:latin typeface="Oswald Bold"/>
                <a:ea typeface="Oswald Bold"/>
                <a:cs typeface="Oswald Bold"/>
                <a:sym typeface="Oswald Bold"/>
              </a:rPr>
              <a:t>TEST İŞLEMLERİ</a:t>
            </a:r>
          </a:p>
        </p:txBody>
      </p:sp>
      <p:sp>
        <p:nvSpPr>
          <p:cNvPr name="TextBox 12" id="12"/>
          <p:cNvSpPr txBox="true"/>
          <p:nvPr/>
        </p:nvSpPr>
        <p:spPr>
          <a:xfrm rot="0">
            <a:off x="1028700" y="5931478"/>
            <a:ext cx="11608424" cy="3530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Şekil A : Sistemin CAN Hattına Bağlanması</a:t>
            </a:r>
          </a:p>
        </p:txBody>
      </p:sp>
      <p:sp>
        <p:nvSpPr>
          <p:cNvPr name="TextBox 13" id="13"/>
          <p:cNvSpPr txBox="true"/>
          <p:nvPr/>
        </p:nvSpPr>
        <p:spPr>
          <a:xfrm rot="0">
            <a:off x="10688861" y="6281498"/>
            <a:ext cx="11608424" cy="3530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Şekil C : Bus Connect Gösterge Paneli</a:t>
            </a:r>
          </a:p>
        </p:txBody>
      </p:sp>
      <p:sp>
        <p:nvSpPr>
          <p:cNvPr name="TextBox 14" id="14"/>
          <p:cNvSpPr txBox="true"/>
          <p:nvPr/>
        </p:nvSpPr>
        <p:spPr>
          <a:xfrm rot="0">
            <a:off x="1028700" y="9793162"/>
            <a:ext cx="11608424" cy="715010"/>
          </a:xfrm>
          <a:prstGeom prst="rect">
            <a:avLst/>
          </a:prstGeom>
        </p:spPr>
        <p:txBody>
          <a:bodyPr anchor="t" rtlCol="false" tIns="0" lIns="0" bIns="0" rIns="0">
            <a:spAutoFit/>
          </a:bodyPr>
          <a:lstStyle/>
          <a:p>
            <a:pPr algn="l">
              <a:lnSpc>
                <a:spcPts val="2859"/>
              </a:lnSpc>
            </a:pPr>
            <a:r>
              <a:rPr lang="en-US" sz="2199">
                <a:solidFill>
                  <a:srgbClr val="000000"/>
                </a:solidFill>
                <a:latin typeface="Open Sauce"/>
                <a:ea typeface="Open Sauce"/>
                <a:cs typeface="Open Sauce"/>
                <a:sym typeface="Open Sauce"/>
              </a:rPr>
              <a:t>Şekil B : AKİA Metrobüs Gösterge Paneli</a:t>
            </a:r>
          </a:p>
          <a:p>
            <a:pPr algn="l">
              <a:lnSpc>
                <a:spcPts val="2859"/>
              </a:lnSpc>
              <a:spcBef>
                <a:spcPct val="0"/>
              </a:spcBef>
            </a:pPr>
            <a:r>
              <a:rPr lang="en-US" sz="2199">
                <a:solidFill>
                  <a:srgbClr val="000000"/>
                </a:solidFill>
                <a:latin typeface="Open Sauce"/>
                <a:ea typeface="Open Sauce"/>
                <a:cs typeface="Open Sauce"/>
                <a:sym typeface="Open Sauce"/>
              </a:rPr>
              <a:t>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A1A1A"/>
            </a:solidFill>
          </p:spPr>
        </p:sp>
        <p:sp>
          <p:nvSpPr>
            <p:cNvPr name="TextBox 5" id="5"/>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2163000" y="3439764"/>
            <a:ext cx="4473739" cy="636748"/>
            <a:chOff x="0" y="0"/>
            <a:chExt cx="1178269" cy="167703"/>
          </a:xfrm>
        </p:grpSpPr>
        <p:sp>
          <p:nvSpPr>
            <p:cNvPr name="Freeform 9" id="9"/>
            <p:cNvSpPr/>
            <p:nvPr/>
          </p:nvSpPr>
          <p:spPr>
            <a:xfrm flipH="false" flipV="false" rot="0">
              <a:off x="0" y="0"/>
              <a:ext cx="1178269" cy="167703"/>
            </a:xfrm>
            <a:custGeom>
              <a:avLst/>
              <a:gdLst/>
              <a:ahLst/>
              <a:cxnLst/>
              <a:rect r="r" b="b" t="t" l="l"/>
              <a:pathLst>
                <a:path h="167703" w="1178269">
                  <a:moveTo>
                    <a:pt x="0" y="0"/>
                  </a:moveTo>
                  <a:lnTo>
                    <a:pt x="1178269" y="0"/>
                  </a:lnTo>
                  <a:lnTo>
                    <a:pt x="1178269" y="167703"/>
                  </a:lnTo>
                  <a:lnTo>
                    <a:pt x="0" y="167703"/>
                  </a:lnTo>
                  <a:close/>
                </a:path>
              </a:pathLst>
            </a:custGeom>
            <a:solidFill>
              <a:srgbClr val="1A1A1A"/>
            </a:solidFill>
          </p:spPr>
        </p:sp>
        <p:sp>
          <p:nvSpPr>
            <p:cNvPr name="TextBox 10" id="10"/>
            <p:cNvSpPr txBox="true"/>
            <p:nvPr/>
          </p:nvSpPr>
          <p:spPr>
            <a:xfrm>
              <a:off x="0" y="-57150"/>
              <a:ext cx="1178269" cy="224853"/>
            </a:xfrm>
            <a:prstGeom prst="rect">
              <a:avLst/>
            </a:prstGeom>
          </p:spPr>
          <p:txBody>
            <a:bodyPr anchor="ctr" rtlCol="false" tIns="50800" lIns="50800" bIns="50800" rIns="50800"/>
            <a:lstStyle/>
            <a:p>
              <a:pPr algn="ctr" marL="0" indent="0" lvl="0">
                <a:lnSpc>
                  <a:spcPts val="4114"/>
                </a:lnSpc>
                <a:spcBef>
                  <a:spcPct val="0"/>
                </a:spcBef>
              </a:pPr>
              <a:r>
                <a:rPr lang="en-US" sz="2981" i="true" spc="29">
                  <a:solidFill>
                    <a:srgbClr val="FFFFFF"/>
                  </a:solidFill>
                  <a:latin typeface="DM Sans Italics"/>
                  <a:ea typeface="DM Sans Italics"/>
                  <a:cs typeface="DM Sans Italics"/>
                  <a:sym typeface="DM Sans Italics"/>
                </a:rPr>
                <a:t>STM32 F303RE</a:t>
              </a:r>
            </a:p>
          </p:txBody>
        </p:sp>
      </p:grpSp>
      <p:grpSp>
        <p:nvGrpSpPr>
          <p:cNvPr name="Group 11" id="11"/>
          <p:cNvGrpSpPr/>
          <p:nvPr/>
        </p:nvGrpSpPr>
        <p:grpSpPr>
          <a:xfrm rot="0">
            <a:off x="6893475" y="3510391"/>
            <a:ext cx="9034431" cy="2808103"/>
            <a:chOff x="0" y="0"/>
            <a:chExt cx="1744696" cy="542290"/>
          </a:xfrm>
        </p:grpSpPr>
        <p:sp>
          <p:nvSpPr>
            <p:cNvPr name="Freeform 12" id="12"/>
            <p:cNvSpPr/>
            <p:nvPr/>
          </p:nvSpPr>
          <p:spPr>
            <a:xfrm flipH="false" flipV="false" rot="0">
              <a:off x="0" y="0"/>
              <a:ext cx="1744696" cy="542290"/>
            </a:xfrm>
            <a:custGeom>
              <a:avLst/>
              <a:gdLst/>
              <a:ahLst/>
              <a:cxnLst/>
              <a:rect r="r" b="b" t="t" l="l"/>
              <a:pathLst>
                <a:path h="542290" w="1744696">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sp>
        <p:sp>
          <p:nvSpPr>
            <p:cNvPr name="TextBox 13" id="13"/>
            <p:cNvSpPr txBox="true"/>
            <p:nvPr/>
          </p:nvSpPr>
          <p:spPr>
            <a:xfrm>
              <a:off x="0" y="-19050"/>
              <a:ext cx="1744696" cy="561340"/>
            </a:xfrm>
            <a:prstGeom prst="rect">
              <a:avLst/>
            </a:prstGeom>
          </p:spPr>
          <p:txBody>
            <a:bodyPr anchor="ctr" rtlCol="false" tIns="50800" lIns="50800" bIns="50800" rIns="50800"/>
            <a:lstStyle/>
            <a:p>
              <a:pPr algn="ctr">
                <a:lnSpc>
                  <a:spcPts val="2859"/>
                </a:lnSpc>
              </a:pPr>
            </a:p>
          </p:txBody>
        </p:sp>
      </p:grpSp>
      <p:grpSp>
        <p:nvGrpSpPr>
          <p:cNvPr name="Group 14" id="14"/>
          <p:cNvGrpSpPr/>
          <p:nvPr/>
        </p:nvGrpSpPr>
        <p:grpSpPr>
          <a:xfrm rot="0">
            <a:off x="11410691" y="6504266"/>
            <a:ext cx="4473739" cy="636748"/>
            <a:chOff x="0" y="0"/>
            <a:chExt cx="1178269" cy="167703"/>
          </a:xfrm>
        </p:grpSpPr>
        <p:sp>
          <p:nvSpPr>
            <p:cNvPr name="Freeform 15" id="15"/>
            <p:cNvSpPr/>
            <p:nvPr/>
          </p:nvSpPr>
          <p:spPr>
            <a:xfrm flipH="false" flipV="false" rot="0">
              <a:off x="0" y="0"/>
              <a:ext cx="1178269" cy="167703"/>
            </a:xfrm>
            <a:custGeom>
              <a:avLst/>
              <a:gdLst/>
              <a:ahLst/>
              <a:cxnLst/>
              <a:rect r="r" b="b" t="t" l="l"/>
              <a:pathLst>
                <a:path h="167703" w="1178269">
                  <a:moveTo>
                    <a:pt x="0" y="0"/>
                  </a:moveTo>
                  <a:lnTo>
                    <a:pt x="1178269" y="0"/>
                  </a:lnTo>
                  <a:lnTo>
                    <a:pt x="1178269" y="167703"/>
                  </a:lnTo>
                  <a:lnTo>
                    <a:pt x="0" y="167703"/>
                  </a:lnTo>
                  <a:close/>
                </a:path>
              </a:pathLst>
            </a:custGeom>
            <a:solidFill>
              <a:srgbClr val="1A1A1A"/>
            </a:solidFill>
          </p:spPr>
        </p:sp>
        <p:sp>
          <p:nvSpPr>
            <p:cNvPr name="TextBox 16" id="16"/>
            <p:cNvSpPr txBox="true"/>
            <p:nvPr/>
          </p:nvSpPr>
          <p:spPr>
            <a:xfrm>
              <a:off x="0" y="-57150"/>
              <a:ext cx="1178269" cy="224853"/>
            </a:xfrm>
            <a:prstGeom prst="rect">
              <a:avLst/>
            </a:prstGeom>
          </p:spPr>
          <p:txBody>
            <a:bodyPr anchor="ctr" rtlCol="false" tIns="50800" lIns="50800" bIns="50800" rIns="50800"/>
            <a:lstStyle/>
            <a:p>
              <a:pPr algn="ctr" marL="0" indent="0" lvl="0">
                <a:lnSpc>
                  <a:spcPts val="4114"/>
                </a:lnSpc>
                <a:spcBef>
                  <a:spcPct val="0"/>
                </a:spcBef>
              </a:pPr>
              <a:r>
                <a:rPr lang="en-US" sz="2981" i="true" spc="29">
                  <a:solidFill>
                    <a:srgbClr val="FFFFFF"/>
                  </a:solidFill>
                  <a:latin typeface="DM Sans Italics"/>
                  <a:ea typeface="DM Sans Italics"/>
                  <a:cs typeface="DM Sans Italics"/>
                  <a:sym typeface="DM Sans Italics"/>
                </a:rPr>
                <a:t>STM32 F446RE</a:t>
              </a:r>
            </a:p>
          </p:txBody>
        </p:sp>
      </p:grpSp>
      <p:grpSp>
        <p:nvGrpSpPr>
          <p:cNvPr name="Group 17" id="17"/>
          <p:cNvGrpSpPr/>
          <p:nvPr/>
        </p:nvGrpSpPr>
        <p:grpSpPr>
          <a:xfrm rot="0">
            <a:off x="2179166" y="6572062"/>
            <a:ext cx="9034431" cy="2808103"/>
            <a:chOff x="0" y="0"/>
            <a:chExt cx="1744696" cy="542290"/>
          </a:xfrm>
        </p:grpSpPr>
        <p:sp>
          <p:nvSpPr>
            <p:cNvPr name="Freeform 18" id="18"/>
            <p:cNvSpPr/>
            <p:nvPr/>
          </p:nvSpPr>
          <p:spPr>
            <a:xfrm flipH="false" flipV="false" rot="0">
              <a:off x="0" y="0"/>
              <a:ext cx="1744696" cy="542290"/>
            </a:xfrm>
            <a:custGeom>
              <a:avLst/>
              <a:gdLst/>
              <a:ahLst/>
              <a:cxnLst/>
              <a:rect r="r" b="b" t="t" l="l"/>
              <a:pathLst>
                <a:path h="542290" w="1744696">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sp>
        <p:sp>
          <p:nvSpPr>
            <p:cNvPr name="TextBox 19" id="19"/>
            <p:cNvSpPr txBox="true"/>
            <p:nvPr/>
          </p:nvSpPr>
          <p:spPr>
            <a:xfrm>
              <a:off x="0" y="-19050"/>
              <a:ext cx="1744696" cy="561340"/>
            </a:xfrm>
            <a:prstGeom prst="rect">
              <a:avLst/>
            </a:prstGeom>
          </p:spPr>
          <p:txBody>
            <a:bodyPr anchor="ctr" rtlCol="false" tIns="50800" lIns="50800" bIns="50800" rIns="50800"/>
            <a:lstStyle/>
            <a:p>
              <a:pPr algn="ctr">
                <a:lnSpc>
                  <a:spcPts val="2859"/>
                </a:lnSpc>
              </a:pPr>
            </a:p>
          </p:txBody>
        </p:sp>
      </p:grpSp>
      <p:sp>
        <p:nvSpPr>
          <p:cNvPr name="Freeform 20" id="20"/>
          <p:cNvSpPr/>
          <p:nvPr/>
        </p:nvSpPr>
        <p:spPr>
          <a:xfrm flipH="false" flipV="false" rot="0">
            <a:off x="2858448" y="4219387"/>
            <a:ext cx="3082843" cy="2212631"/>
          </a:xfrm>
          <a:custGeom>
            <a:avLst/>
            <a:gdLst/>
            <a:ahLst/>
            <a:cxnLst/>
            <a:rect r="r" b="b" t="t" l="l"/>
            <a:pathLst>
              <a:path h="2212631" w="3082843">
                <a:moveTo>
                  <a:pt x="0" y="0"/>
                </a:moveTo>
                <a:lnTo>
                  <a:pt x="3082843" y="0"/>
                </a:lnTo>
                <a:lnTo>
                  <a:pt x="3082843" y="2212631"/>
                </a:lnTo>
                <a:lnTo>
                  <a:pt x="0" y="2212631"/>
                </a:lnTo>
                <a:lnTo>
                  <a:pt x="0" y="0"/>
                </a:lnTo>
                <a:close/>
              </a:path>
            </a:pathLst>
          </a:custGeom>
          <a:blipFill>
            <a:blip r:embed="rId5"/>
            <a:stretch>
              <a:fillRect l="0" t="0" r="0" b="0"/>
            </a:stretch>
          </a:blipFill>
        </p:spPr>
      </p:sp>
      <p:sp>
        <p:nvSpPr>
          <p:cNvPr name="TextBox 21" id="21"/>
          <p:cNvSpPr txBox="true"/>
          <p:nvPr/>
        </p:nvSpPr>
        <p:spPr>
          <a:xfrm rot="0">
            <a:off x="3690980" y="1232286"/>
            <a:ext cx="10906040" cy="1349947"/>
          </a:xfrm>
          <a:prstGeom prst="rect">
            <a:avLst/>
          </a:prstGeom>
        </p:spPr>
        <p:txBody>
          <a:bodyPr anchor="t" rtlCol="false" tIns="0" lIns="0" bIns="0" rIns="0">
            <a:spAutoFit/>
          </a:bodyPr>
          <a:lstStyle/>
          <a:p>
            <a:pPr algn="ctr">
              <a:lnSpc>
                <a:spcPts val="11082"/>
              </a:lnSpc>
            </a:pPr>
            <a:r>
              <a:rPr lang="en-US" b="true" sz="8030" spc="786">
                <a:solidFill>
                  <a:srgbClr val="FFFFFF"/>
                </a:solidFill>
                <a:latin typeface="Oswald Bold"/>
                <a:ea typeface="Oswald Bold"/>
                <a:cs typeface="Oswald Bold"/>
                <a:sym typeface="Oswald Bold"/>
              </a:rPr>
              <a:t>SİSTEM MİMARİSİ</a:t>
            </a:r>
          </a:p>
        </p:txBody>
      </p:sp>
      <p:sp>
        <p:nvSpPr>
          <p:cNvPr name="TextBox 22" id="22"/>
          <p:cNvSpPr txBox="true"/>
          <p:nvPr/>
        </p:nvSpPr>
        <p:spPr>
          <a:xfrm rot="0">
            <a:off x="6893475" y="3720038"/>
            <a:ext cx="8990955" cy="2105225"/>
          </a:xfrm>
          <a:prstGeom prst="rect">
            <a:avLst/>
          </a:prstGeom>
        </p:spPr>
        <p:txBody>
          <a:bodyPr anchor="t" rtlCol="false" tIns="0" lIns="0" bIns="0" rIns="0">
            <a:spAutoFit/>
          </a:bodyPr>
          <a:lstStyle/>
          <a:p>
            <a:pPr algn="just" marL="443686" indent="-221843" lvl="1">
              <a:lnSpc>
                <a:spcPts val="2835"/>
              </a:lnSpc>
              <a:buFont typeface="Arial"/>
              <a:buChar char="•"/>
            </a:pPr>
            <a:r>
              <a:rPr lang="en-US" sz="2055" spc="201">
                <a:solidFill>
                  <a:srgbClr val="231F20"/>
                </a:solidFill>
                <a:latin typeface="DM Sans"/>
                <a:ea typeface="DM Sans"/>
                <a:cs typeface="DM Sans"/>
                <a:sym typeface="DM Sans"/>
              </a:rPr>
              <a:t>CAN transciever ve SD kart modülüne bağlıdır.</a:t>
            </a:r>
          </a:p>
          <a:p>
            <a:pPr algn="just" marL="443686" indent="-221843" lvl="1">
              <a:lnSpc>
                <a:spcPts val="2835"/>
              </a:lnSpc>
              <a:buFont typeface="Arial"/>
              <a:buChar char="•"/>
            </a:pPr>
            <a:r>
              <a:rPr lang="en-US" sz="2055" spc="201">
                <a:solidFill>
                  <a:srgbClr val="231F20"/>
                </a:solidFill>
                <a:latin typeface="DM Sans"/>
                <a:ea typeface="DM Sans"/>
                <a:cs typeface="DM Sans"/>
                <a:sym typeface="DM Sans"/>
              </a:rPr>
              <a:t>Araç CAN hattından aldığı spesifik verileri SD karta kaydeder.</a:t>
            </a:r>
          </a:p>
          <a:p>
            <a:pPr algn="just" marL="443686" indent="-221843" lvl="1">
              <a:lnSpc>
                <a:spcPts val="2835"/>
              </a:lnSpc>
              <a:buFont typeface="Arial"/>
              <a:buChar char="•"/>
            </a:pPr>
            <a:r>
              <a:rPr lang="en-US" sz="2055" spc="201">
                <a:solidFill>
                  <a:srgbClr val="231F20"/>
                </a:solidFill>
                <a:latin typeface="DM Sans"/>
                <a:ea typeface="DM Sans"/>
                <a:cs typeface="DM Sans"/>
                <a:sym typeface="DM Sans"/>
              </a:rPr>
              <a:t>Bu verileri aynı zamanda telemetri ekranında görselleştirmek için belirli periyotlarda ESP32 ve ESP8266 modüllerine iletir.</a:t>
            </a:r>
          </a:p>
        </p:txBody>
      </p:sp>
      <p:sp>
        <p:nvSpPr>
          <p:cNvPr name="Freeform 23" id="23"/>
          <p:cNvSpPr/>
          <p:nvPr/>
        </p:nvSpPr>
        <p:spPr>
          <a:xfrm flipH="false" flipV="false" rot="0">
            <a:off x="12106139" y="7258623"/>
            <a:ext cx="3082843" cy="2212631"/>
          </a:xfrm>
          <a:custGeom>
            <a:avLst/>
            <a:gdLst/>
            <a:ahLst/>
            <a:cxnLst/>
            <a:rect r="r" b="b" t="t" l="l"/>
            <a:pathLst>
              <a:path h="2212631" w="3082843">
                <a:moveTo>
                  <a:pt x="0" y="0"/>
                </a:moveTo>
                <a:lnTo>
                  <a:pt x="3082843" y="0"/>
                </a:lnTo>
                <a:lnTo>
                  <a:pt x="3082843" y="2212631"/>
                </a:lnTo>
                <a:lnTo>
                  <a:pt x="0" y="2212631"/>
                </a:lnTo>
                <a:lnTo>
                  <a:pt x="0" y="0"/>
                </a:lnTo>
                <a:close/>
              </a:path>
            </a:pathLst>
          </a:custGeom>
          <a:blipFill>
            <a:blip r:embed="rId5"/>
            <a:stretch>
              <a:fillRect l="0" t="0" r="0" b="0"/>
            </a:stretch>
          </a:blipFill>
        </p:spPr>
      </p:sp>
      <p:sp>
        <p:nvSpPr>
          <p:cNvPr name="TextBox 24" id="24"/>
          <p:cNvSpPr txBox="true"/>
          <p:nvPr/>
        </p:nvSpPr>
        <p:spPr>
          <a:xfrm rot="0">
            <a:off x="2179166" y="6708243"/>
            <a:ext cx="8925939" cy="2105225"/>
          </a:xfrm>
          <a:prstGeom prst="rect">
            <a:avLst/>
          </a:prstGeom>
        </p:spPr>
        <p:txBody>
          <a:bodyPr anchor="t" rtlCol="false" tIns="0" lIns="0" bIns="0" rIns="0">
            <a:spAutoFit/>
          </a:bodyPr>
          <a:lstStyle/>
          <a:p>
            <a:pPr algn="just" marL="443686" indent="-221843" lvl="1">
              <a:lnSpc>
                <a:spcPts val="2835"/>
              </a:lnSpc>
              <a:buFont typeface="Arial"/>
              <a:buChar char="•"/>
            </a:pPr>
            <a:r>
              <a:rPr lang="en-US" sz="2055" spc="201">
                <a:solidFill>
                  <a:srgbClr val="231F20"/>
                </a:solidFill>
                <a:latin typeface="DM Sans"/>
                <a:ea typeface="DM Sans"/>
                <a:cs typeface="DM Sans"/>
                <a:sym typeface="DM Sans"/>
              </a:rPr>
              <a:t>CAN transciever ve SD kart modülüne bağlıdır.</a:t>
            </a:r>
          </a:p>
          <a:p>
            <a:pPr algn="just" marL="443686" indent="-221843" lvl="1">
              <a:lnSpc>
                <a:spcPts val="2835"/>
              </a:lnSpc>
              <a:buFont typeface="Arial"/>
              <a:buChar char="•"/>
            </a:pPr>
            <a:r>
              <a:rPr lang="en-US" sz="2055" spc="201">
                <a:solidFill>
                  <a:srgbClr val="231F20"/>
                </a:solidFill>
                <a:latin typeface="DM Sans"/>
                <a:ea typeface="DM Sans"/>
                <a:cs typeface="DM Sans"/>
                <a:sym typeface="DM Sans"/>
              </a:rPr>
              <a:t>Araç CAN hattından aldığı tüm verileri kayıpsız bir şekilde SD karta kaydeder.</a:t>
            </a:r>
          </a:p>
          <a:p>
            <a:pPr algn="just" marL="443686" indent="-221843" lvl="1">
              <a:lnSpc>
                <a:spcPts val="2835"/>
              </a:lnSpc>
              <a:buFont typeface="Arial"/>
              <a:buChar char="•"/>
            </a:pPr>
            <a:r>
              <a:rPr lang="en-US" sz="2055" spc="201">
                <a:solidFill>
                  <a:srgbClr val="231F20"/>
                </a:solidFill>
                <a:latin typeface="DM Sans"/>
                <a:ea typeface="DM Sans"/>
                <a:cs typeface="DM Sans"/>
                <a:sym typeface="DM Sans"/>
              </a:rPr>
              <a:t>CAN hattını sürekli dinler, hat boşsa kaydedilen ASC dosyasını sunucuya yüklemesi için ESP32 modülüne mesaj gönderir.</a:t>
            </a:r>
          </a:p>
        </p:txBody>
      </p:sp>
    </p:spTree>
  </p:cSld>
  <p:clrMapOvr>
    <a:masterClrMapping/>
  </p:clrMapOvr>
</p:sld>
</file>

<file path=ppt/slides/slide8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13475833" y="-878730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4260093" y="3465764"/>
            <a:ext cx="2932415" cy="2351362"/>
            <a:chOff x="0" y="0"/>
            <a:chExt cx="1075555" cy="862436"/>
          </a:xfrm>
        </p:grpSpPr>
        <p:sp>
          <p:nvSpPr>
            <p:cNvPr name="Freeform 5" id="5"/>
            <p:cNvSpPr/>
            <p:nvPr/>
          </p:nvSpPr>
          <p:spPr>
            <a:xfrm flipH="false" flipV="false" rot="0">
              <a:off x="0" y="0"/>
              <a:ext cx="1075555" cy="862436"/>
            </a:xfrm>
            <a:custGeom>
              <a:avLst/>
              <a:gdLst/>
              <a:ahLst/>
              <a:cxnLst/>
              <a:rect r="r" b="b" t="t" l="l"/>
              <a:pathLst>
                <a:path h="862436" w="1075555">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name="TextBox 6" id="6"/>
            <p:cNvSpPr txBox="true"/>
            <p:nvPr/>
          </p:nvSpPr>
          <p:spPr>
            <a:xfrm>
              <a:off x="0" y="-19050"/>
              <a:ext cx="1075555" cy="881486"/>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0">
            <a:off x="9070732" y="5281918"/>
            <a:ext cx="2932415" cy="2351362"/>
            <a:chOff x="0" y="0"/>
            <a:chExt cx="1075555" cy="862436"/>
          </a:xfrm>
        </p:grpSpPr>
        <p:sp>
          <p:nvSpPr>
            <p:cNvPr name="Freeform 8" id="8"/>
            <p:cNvSpPr/>
            <p:nvPr/>
          </p:nvSpPr>
          <p:spPr>
            <a:xfrm flipH="false" flipV="false" rot="0">
              <a:off x="0" y="0"/>
              <a:ext cx="1075555" cy="862436"/>
            </a:xfrm>
            <a:custGeom>
              <a:avLst/>
              <a:gdLst/>
              <a:ahLst/>
              <a:cxnLst/>
              <a:rect r="r" b="b" t="t" l="l"/>
              <a:pathLst>
                <a:path h="862436" w="1075555">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name="TextBox 9" id="9"/>
            <p:cNvSpPr txBox="true"/>
            <p:nvPr/>
          </p:nvSpPr>
          <p:spPr>
            <a:xfrm>
              <a:off x="0" y="-19050"/>
              <a:ext cx="1075555" cy="881486"/>
            </a:xfrm>
            <a:prstGeom prst="rect">
              <a:avLst/>
            </a:prstGeom>
          </p:spPr>
          <p:txBody>
            <a:bodyPr anchor="ctr" rtlCol="false" tIns="50800" lIns="50800" bIns="50800" rIns="50800"/>
            <a:lstStyle/>
            <a:p>
              <a:pPr algn="ctr">
                <a:lnSpc>
                  <a:spcPts val="2859"/>
                </a:lnSpc>
              </a:pPr>
            </a:p>
          </p:txBody>
        </p:sp>
      </p:grpSp>
      <p:grpSp>
        <p:nvGrpSpPr>
          <p:cNvPr name="Group 10" id="10"/>
          <p:cNvGrpSpPr/>
          <p:nvPr/>
        </p:nvGrpSpPr>
        <p:grpSpPr>
          <a:xfrm rot="0">
            <a:off x="9070732" y="7742714"/>
            <a:ext cx="2932415" cy="847111"/>
            <a:chOff x="0" y="0"/>
            <a:chExt cx="1075555" cy="310705"/>
          </a:xfrm>
        </p:grpSpPr>
        <p:sp>
          <p:nvSpPr>
            <p:cNvPr name="Freeform 11" id="11"/>
            <p:cNvSpPr/>
            <p:nvPr/>
          </p:nvSpPr>
          <p:spPr>
            <a:xfrm flipH="false" flipV="false" rot="0">
              <a:off x="0" y="0"/>
              <a:ext cx="1075555" cy="310705"/>
            </a:xfrm>
            <a:custGeom>
              <a:avLst/>
              <a:gdLst/>
              <a:ahLst/>
              <a:cxnLst/>
              <a:rect r="r" b="b" t="t" l="l"/>
              <a:pathLst>
                <a:path h="310705" w="107555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name="TextBox 12" id="12"/>
            <p:cNvSpPr txBox="true"/>
            <p:nvPr/>
          </p:nvSpPr>
          <p:spPr>
            <a:xfrm>
              <a:off x="0" y="-19050"/>
              <a:ext cx="1075555" cy="329755"/>
            </a:xfrm>
            <a:prstGeom prst="rect">
              <a:avLst/>
            </a:prstGeom>
          </p:spPr>
          <p:txBody>
            <a:bodyPr anchor="ctr" rtlCol="false" tIns="50800" lIns="50800" bIns="50800" rIns="50800"/>
            <a:lstStyle/>
            <a:p>
              <a:pPr algn="ctr">
                <a:lnSpc>
                  <a:spcPts val="2859"/>
                </a:lnSpc>
              </a:pPr>
            </a:p>
          </p:txBody>
        </p:sp>
      </p:grpSp>
      <p:grpSp>
        <p:nvGrpSpPr>
          <p:cNvPr name="Group 13" id="13"/>
          <p:cNvGrpSpPr/>
          <p:nvPr/>
        </p:nvGrpSpPr>
        <p:grpSpPr>
          <a:xfrm rot="0">
            <a:off x="13046312" y="3696538"/>
            <a:ext cx="2932415" cy="2351362"/>
            <a:chOff x="0" y="0"/>
            <a:chExt cx="1075555" cy="862436"/>
          </a:xfrm>
        </p:grpSpPr>
        <p:sp>
          <p:nvSpPr>
            <p:cNvPr name="Freeform 14" id="14"/>
            <p:cNvSpPr/>
            <p:nvPr/>
          </p:nvSpPr>
          <p:spPr>
            <a:xfrm flipH="false" flipV="false" rot="0">
              <a:off x="0" y="0"/>
              <a:ext cx="1075555" cy="862436"/>
            </a:xfrm>
            <a:custGeom>
              <a:avLst/>
              <a:gdLst/>
              <a:ahLst/>
              <a:cxnLst/>
              <a:rect r="r" b="b" t="t" l="l"/>
              <a:pathLst>
                <a:path h="862436" w="1075555">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name="TextBox 15" id="15"/>
            <p:cNvSpPr txBox="true"/>
            <p:nvPr/>
          </p:nvSpPr>
          <p:spPr>
            <a:xfrm>
              <a:off x="0" y="-19050"/>
              <a:ext cx="1075555" cy="881486"/>
            </a:xfrm>
            <a:prstGeom prst="rect">
              <a:avLst/>
            </a:prstGeom>
          </p:spPr>
          <p:txBody>
            <a:bodyPr anchor="ctr" rtlCol="false" tIns="50800" lIns="50800" bIns="50800" rIns="50800"/>
            <a:lstStyle/>
            <a:p>
              <a:pPr algn="ctr">
                <a:lnSpc>
                  <a:spcPts val="2859"/>
                </a:lnSpc>
              </a:pPr>
            </a:p>
          </p:txBody>
        </p:sp>
      </p:grpSp>
      <p:grpSp>
        <p:nvGrpSpPr>
          <p:cNvPr name="Group 16" id="16"/>
          <p:cNvGrpSpPr/>
          <p:nvPr/>
        </p:nvGrpSpPr>
        <p:grpSpPr>
          <a:xfrm rot="0">
            <a:off x="13046312" y="6157334"/>
            <a:ext cx="2932415" cy="847111"/>
            <a:chOff x="0" y="0"/>
            <a:chExt cx="1075555" cy="310705"/>
          </a:xfrm>
        </p:grpSpPr>
        <p:sp>
          <p:nvSpPr>
            <p:cNvPr name="Freeform 17" id="17"/>
            <p:cNvSpPr/>
            <p:nvPr/>
          </p:nvSpPr>
          <p:spPr>
            <a:xfrm flipH="false" flipV="false" rot="0">
              <a:off x="0" y="0"/>
              <a:ext cx="1075555" cy="310705"/>
            </a:xfrm>
            <a:custGeom>
              <a:avLst/>
              <a:gdLst/>
              <a:ahLst/>
              <a:cxnLst/>
              <a:rect r="r" b="b" t="t" l="l"/>
              <a:pathLst>
                <a:path h="310705" w="107555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name="TextBox 18" id="18"/>
            <p:cNvSpPr txBox="true"/>
            <p:nvPr/>
          </p:nvSpPr>
          <p:spPr>
            <a:xfrm>
              <a:off x="0" y="-19050"/>
              <a:ext cx="1075555" cy="329755"/>
            </a:xfrm>
            <a:prstGeom prst="rect">
              <a:avLst/>
            </a:prstGeom>
          </p:spPr>
          <p:txBody>
            <a:bodyPr anchor="ctr" rtlCol="false" tIns="50800" lIns="50800" bIns="50800" rIns="50800"/>
            <a:lstStyle/>
            <a:p>
              <a:pPr algn="ctr">
                <a:lnSpc>
                  <a:spcPts val="2859"/>
                </a:lnSpc>
              </a:pPr>
            </a:p>
          </p:txBody>
        </p:sp>
      </p:grpSp>
      <p:sp>
        <p:nvSpPr>
          <p:cNvPr name="Freeform 19" id="19"/>
          <p:cNvSpPr/>
          <p:nvPr/>
        </p:nvSpPr>
        <p:spPr>
          <a:xfrm flipH="false" flipV="false" rot="-1885381">
            <a:off x="12158125" y="7633280"/>
            <a:ext cx="1776375" cy="501826"/>
          </a:xfrm>
          <a:custGeom>
            <a:avLst/>
            <a:gdLst/>
            <a:ahLst/>
            <a:cxnLst/>
            <a:rect r="r" b="b" t="t" l="l"/>
            <a:pathLst>
              <a:path h="501826" w="1776375">
                <a:moveTo>
                  <a:pt x="0" y="0"/>
                </a:moveTo>
                <a:lnTo>
                  <a:pt x="1776374" y="0"/>
                </a:lnTo>
                <a:lnTo>
                  <a:pt x="1776374" y="501826"/>
                </a:lnTo>
                <a:lnTo>
                  <a:pt x="0" y="5018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0" id="20"/>
          <p:cNvSpPr txBox="true"/>
          <p:nvPr/>
        </p:nvSpPr>
        <p:spPr>
          <a:xfrm rot="0">
            <a:off x="1538888" y="1195362"/>
            <a:ext cx="12396165" cy="1594138"/>
          </a:xfrm>
          <a:prstGeom prst="rect">
            <a:avLst/>
          </a:prstGeom>
        </p:spPr>
        <p:txBody>
          <a:bodyPr anchor="t" rtlCol="false" tIns="0" lIns="0" bIns="0" rIns="0">
            <a:spAutoFit/>
          </a:bodyPr>
          <a:lstStyle/>
          <a:p>
            <a:pPr algn="ctr" marL="0" indent="0" lvl="0">
              <a:lnSpc>
                <a:spcPts val="13015"/>
              </a:lnSpc>
              <a:spcBef>
                <a:spcPct val="0"/>
              </a:spcBef>
            </a:pPr>
            <a:r>
              <a:rPr lang="en-US" b="true" sz="9431" spc="924">
                <a:solidFill>
                  <a:srgbClr val="231F20"/>
                </a:solidFill>
                <a:latin typeface="Oswald Bold"/>
                <a:ea typeface="Oswald Bold"/>
                <a:cs typeface="Oswald Bold"/>
                <a:sym typeface="Oswald Bold"/>
              </a:rPr>
              <a:t>PROJENİN ÇIKTILARI</a:t>
            </a:r>
          </a:p>
        </p:txBody>
      </p:sp>
      <p:sp>
        <p:nvSpPr>
          <p:cNvPr name="TextBox 21" id="21"/>
          <p:cNvSpPr txBox="true"/>
          <p:nvPr/>
        </p:nvSpPr>
        <p:spPr>
          <a:xfrm rot="0">
            <a:off x="4448009" y="3819990"/>
            <a:ext cx="2534389" cy="1159319"/>
          </a:xfrm>
          <a:prstGeom prst="rect">
            <a:avLst/>
          </a:prstGeom>
        </p:spPr>
        <p:txBody>
          <a:bodyPr anchor="t" rtlCol="false" tIns="0" lIns="0" bIns="0" rIns="0">
            <a:spAutoFit/>
          </a:bodyPr>
          <a:lstStyle/>
          <a:p>
            <a:pPr algn="ctr">
              <a:lnSpc>
                <a:spcPts val="2338"/>
              </a:lnSpc>
            </a:pPr>
            <a:r>
              <a:rPr lang="en-US" sz="1670">
                <a:solidFill>
                  <a:srgbClr val="100F0D"/>
                </a:solidFill>
                <a:latin typeface="Montserrat Light"/>
                <a:ea typeface="Montserrat Light"/>
                <a:cs typeface="Montserrat Light"/>
                <a:sym typeface="Montserrat Light"/>
              </a:rPr>
              <a:t>Otobüsden alınan veriler sunucuda düzenli bir şekilde saklanabiliyor.</a:t>
            </a:r>
          </a:p>
        </p:txBody>
      </p:sp>
      <p:sp>
        <p:nvSpPr>
          <p:cNvPr name="TextBox 22" id="22"/>
          <p:cNvSpPr txBox="true"/>
          <p:nvPr/>
        </p:nvSpPr>
        <p:spPr>
          <a:xfrm rot="0">
            <a:off x="9258648" y="7912457"/>
            <a:ext cx="2556583" cy="458848"/>
          </a:xfrm>
          <a:prstGeom prst="rect">
            <a:avLst/>
          </a:prstGeom>
        </p:spPr>
        <p:txBody>
          <a:bodyPr anchor="t" rtlCol="false" tIns="0" lIns="0" bIns="0" rIns="0">
            <a:spAutoFit/>
          </a:bodyPr>
          <a:lstStyle/>
          <a:p>
            <a:pPr algn="ctr" marL="0" indent="0" lvl="0">
              <a:lnSpc>
                <a:spcPts val="3737"/>
              </a:lnSpc>
              <a:spcBef>
                <a:spcPct val="0"/>
              </a:spcBef>
            </a:pPr>
            <a:r>
              <a:rPr lang="en-US" sz="2708" spc="265">
                <a:solidFill>
                  <a:srgbClr val="231F20"/>
                </a:solidFill>
                <a:latin typeface="Oswald"/>
                <a:ea typeface="Oswald"/>
                <a:cs typeface="Oswald"/>
                <a:sym typeface="Oswald"/>
              </a:rPr>
              <a:t>ÇIKTI 2</a:t>
            </a:r>
          </a:p>
        </p:txBody>
      </p:sp>
      <p:sp>
        <p:nvSpPr>
          <p:cNvPr name="TextBox 23" id="23"/>
          <p:cNvSpPr txBox="true"/>
          <p:nvPr/>
        </p:nvSpPr>
        <p:spPr>
          <a:xfrm rot="0">
            <a:off x="9280843" y="5450456"/>
            <a:ext cx="2534389" cy="1450231"/>
          </a:xfrm>
          <a:prstGeom prst="rect">
            <a:avLst/>
          </a:prstGeom>
        </p:spPr>
        <p:txBody>
          <a:bodyPr anchor="t" rtlCol="false" tIns="0" lIns="0" bIns="0" rIns="0">
            <a:spAutoFit/>
          </a:bodyPr>
          <a:lstStyle/>
          <a:p>
            <a:pPr algn="ctr">
              <a:lnSpc>
                <a:spcPts val="2338"/>
              </a:lnSpc>
            </a:pPr>
            <a:r>
              <a:rPr lang="en-US" sz="1670">
                <a:solidFill>
                  <a:srgbClr val="100F0D"/>
                </a:solidFill>
                <a:latin typeface="Montserrat Light"/>
                <a:ea typeface="Montserrat Light"/>
                <a:cs typeface="Montserrat Light"/>
                <a:sym typeface="Montserrat Light"/>
              </a:rPr>
              <a:t>RPM, Brake Pedal pos gibi  kritik veriler, anlık olarak ya da geçmişe dönük görselleştirilebiliyor.</a:t>
            </a:r>
          </a:p>
        </p:txBody>
      </p:sp>
      <p:sp>
        <p:nvSpPr>
          <p:cNvPr name="TextBox 24" id="24"/>
          <p:cNvSpPr txBox="true"/>
          <p:nvPr/>
        </p:nvSpPr>
        <p:spPr>
          <a:xfrm rot="0">
            <a:off x="13234228" y="6327076"/>
            <a:ext cx="2556583" cy="458848"/>
          </a:xfrm>
          <a:prstGeom prst="rect">
            <a:avLst/>
          </a:prstGeom>
        </p:spPr>
        <p:txBody>
          <a:bodyPr anchor="t" rtlCol="false" tIns="0" lIns="0" bIns="0" rIns="0">
            <a:spAutoFit/>
          </a:bodyPr>
          <a:lstStyle/>
          <a:p>
            <a:pPr algn="ctr" marL="0" indent="0" lvl="0">
              <a:lnSpc>
                <a:spcPts val="3737"/>
              </a:lnSpc>
              <a:spcBef>
                <a:spcPct val="0"/>
              </a:spcBef>
            </a:pPr>
            <a:r>
              <a:rPr lang="en-US" sz="2708" spc="265">
                <a:solidFill>
                  <a:srgbClr val="231F20"/>
                </a:solidFill>
                <a:latin typeface="Oswald"/>
                <a:ea typeface="Oswald"/>
                <a:cs typeface="Oswald"/>
                <a:sym typeface="Oswald"/>
              </a:rPr>
              <a:t>ÇIKTI 3</a:t>
            </a:r>
          </a:p>
        </p:txBody>
      </p:sp>
      <p:sp>
        <p:nvSpPr>
          <p:cNvPr name="TextBox 25" id="25"/>
          <p:cNvSpPr txBox="true"/>
          <p:nvPr/>
        </p:nvSpPr>
        <p:spPr>
          <a:xfrm rot="0">
            <a:off x="13256422" y="3865075"/>
            <a:ext cx="2534389" cy="1450231"/>
          </a:xfrm>
          <a:prstGeom prst="rect">
            <a:avLst/>
          </a:prstGeom>
        </p:spPr>
        <p:txBody>
          <a:bodyPr anchor="t" rtlCol="false" tIns="0" lIns="0" bIns="0" rIns="0">
            <a:spAutoFit/>
          </a:bodyPr>
          <a:lstStyle/>
          <a:p>
            <a:pPr algn="ctr">
              <a:lnSpc>
                <a:spcPts val="2338"/>
              </a:lnSpc>
            </a:pPr>
            <a:r>
              <a:rPr lang="en-US" sz="1670">
                <a:solidFill>
                  <a:srgbClr val="100F0D"/>
                </a:solidFill>
                <a:latin typeface="Montserrat Light"/>
                <a:ea typeface="Montserrat Light"/>
                <a:cs typeface="Montserrat Light"/>
                <a:sym typeface="Montserrat Light"/>
              </a:rPr>
              <a:t>Vector programı ile araçtaki olaylar kolaylıkla izlenebiliyor ve analiz işlemleri çok kolaylaşıyor.</a:t>
            </a:r>
          </a:p>
        </p:txBody>
      </p:sp>
      <p:sp>
        <p:nvSpPr>
          <p:cNvPr name="Freeform 26" id="26"/>
          <p:cNvSpPr/>
          <p:nvPr/>
        </p:nvSpPr>
        <p:spPr>
          <a:xfrm flipH="true" flipV="false" rot="-8970905">
            <a:off x="7243433" y="5395212"/>
            <a:ext cx="1776375" cy="501826"/>
          </a:xfrm>
          <a:custGeom>
            <a:avLst/>
            <a:gdLst/>
            <a:ahLst/>
            <a:cxnLst/>
            <a:rect r="r" b="b" t="t" l="l"/>
            <a:pathLst>
              <a:path h="501826" w="1776375">
                <a:moveTo>
                  <a:pt x="1776375" y="0"/>
                </a:moveTo>
                <a:lnTo>
                  <a:pt x="0" y="0"/>
                </a:lnTo>
                <a:lnTo>
                  <a:pt x="0" y="501825"/>
                </a:lnTo>
                <a:lnTo>
                  <a:pt x="1776375" y="501825"/>
                </a:lnTo>
                <a:lnTo>
                  <a:pt x="1776375"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7" id="27"/>
          <p:cNvSpPr/>
          <p:nvPr/>
        </p:nvSpPr>
        <p:spPr>
          <a:xfrm flipH="false" flipV="false" rot="887923">
            <a:off x="-4882860" y="5229203"/>
            <a:ext cx="13846045" cy="14207696"/>
          </a:xfrm>
          <a:custGeom>
            <a:avLst/>
            <a:gdLst/>
            <a:ahLst/>
            <a:cxnLst/>
            <a:rect r="r" b="b" t="t" l="l"/>
            <a:pathLst>
              <a:path h="14207696" w="13846045">
                <a:moveTo>
                  <a:pt x="0" y="0"/>
                </a:moveTo>
                <a:lnTo>
                  <a:pt x="13846046" y="0"/>
                </a:lnTo>
                <a:lnTo>
                  <a:pt x="13846046" y="14207696"/>
                </a:lnTo>
                <a:lnTo>
                  <a:pt x="0" y="142076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8" id="28"/>
          <p:cNvGrpSpPr/>
          <p:nvPr/>
        </p:nvGrpSpPr>
        <p:grpSpPr>
          <a:xfrm rot="0">
            <a:off x="4306508" y="6312939"/>
            <a:ext cx="2932415" cy="847111"/>
            <a:chOff x="0" y="0"/>
            <a:chExt cx="1075555" cy="310705"/>
          </a:xfrm>
        </p:grpSpPr>
        <p:sp>
          <p:nvSpPr>
            <p:cNvPr name="Freeform 29" id="29"/>
            <p:cNvSpPr/>
            <p:nvPr/>
          </p:nvSpPr>
          <p:spPr>
            <a:xfrm flipH="false" flipV="false" rot="0">
              <a:off x="0" y="0"/>
              <a:ext cx="1075555" cy="310705"/>
            </a:xfrm>
            <a:custGeom>
              <a:avLst/>
              <a:gdLst/>
              <a:ahLst/>
              <a:cxnLst/>
              <a:rect r="r" b="b" t="t" l="l"/>
              <a:pathLst>
                <a:path h="310705" w="107555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name="TextBox 30" id="30"/>
            <p:cNvSpPr txBox="true"/>
            <p:nvPr/>
          </p:nvSpPr>
          <p:spPr>
            <a:xfrm>
              <a:off x="0" y="-19050"/>
              <a:ext cx="1075555" cy="329755"/>
            </a:xfrm>
            <a:prstGeom prst="rect">
              <a:avLst/>
            </a:prstGeom>
          </p:spPr>
          <p:txBody>
            <a:bodyPr anchor="ctr" rtlCol="false" tIns="50800" lIns="50800" bIns="50800" rIns="50800"/>
            <a:lstStyle/>
            <a:p>
              <a:pPr algn="ctr">
                <a:lnSpc>
                  <a:spcPts val="2859"/>
                </a:lnSpc>
              </a:pPr>
            </a:p>
          </p:txBody>
        </p:sp>
      </p:grpSp>
      <p:sp>
        <p:nvSpPr>
          <p:cNvPr name="TextBox 31" id="31"/>
          <p:cNvSpPr txBox="true"/>
          <p:nvPr/>
        </p:nvSpPr>
        <p:spPr>
          <a:xfrm rot="0">
            <a:off x="4494424" y="6445776"/>
            <a:ext cx="2556583" cy="458848"/>
          </a:xfrm>
          <a:prstGeom prst="rect">
            <a:avLst/>
          </a:prstGeom>
        </p:spPr>
        <p:txBody>
          <a:bodyPr anchor="t" rtlCol="false" tIns="0" lIns="0" bIns="0" rIns="0">
            <a:spAutoFit/>
          </a:bodyPr>
          <a:lstStyle/>
          <a:p>
            <a:pPr algn="ctr" marL="0" indent="0" lvl="0">
              <a:lnSpc>
                <a:spcPts val="3737"/>
              </a:lnSpc>
              <a:spcBef>
                <a:spcPct val="0"/>
              </a:spcBef>
            </a:pPr>
            <a:r>
              <a:rPr lang="en-US" sz="2708" spc="265">
                <a:solidFill>
                  <a:srgbClr val="231F20"/>
                </a:solidFill>
                <a:latin typeface="Oswald"/>
                <a:ea typeface="Oswald"/>
                <a:cs typeface="Oswald"/>
                <a:sym typeface="Oswald"/>
              </a:rPr>
              <a:t>ÇIKTI 1</a:t>
            </a:r>
          </a:p>
        </p:txBody>
      </p:sp>
    </p:spTree>
  </p:cSld>
  <p:clrMapOvr>
    <a:masterClrMapping/>
  </p:clrMapOvr>
</p:sld>
</file>

<file path=ppt/slides/slide8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14330699" y="-8696590"/>
            <a:ext cx="13037170" cy="13377693"/>
          </a:xfrm>
          <a:custGeom>
            <a:avLst/>
            <a:gdLst/>
            <a:ahLst/>
            <a:cxnLst/>
            <a:rect r="r" b="b" t="t" l="l"/>
            <a:pathLst>
              <a:path h="13377693" w="13037170">
                <a:moveTo>
                  <a:pt x="0" y="0"/>
                </a:moveTo>
                <a:lnTo>
                  <a:pt x="13037171" y="0"/>
                </a:lnTo>
                <a:lnTo>
                  <a:pt x="13037171" y="13377693"/>
                </a:lnTo>
                <a:lnTo>
                  <a:pt x="0" y="133776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536378" y="-123825"/>
            <a:ext cx="8904094" cy="1282851"/>
          </a:xfrm>
          <a:prstGeom prst="rect">
            <a:avLst/>
          </a:prstGeom>
        </p:spPr>
        <p:txBody>
          <a:bodyPr anchor="t" rtlCol="false" tIns="0" lIns="0" bIns="0" rIns="0">
            <a:spAutoFit/>
          </a:bodyPr>
          <a:lstStyle/>
          <a:p>
            <a:pPr algn="ctr" marL="0" indent="0" lvl="0">
              <a:lnSpc>
                <a:spcPts val="10532"/>
              </a:lnSpc>
              <a:spcBef>
                <a:spcPct val="0"/>
              </a:spcBef>
            </a:pPr>
            <a:r>
              <a:rPr lang="en-US" b="true" sz="7632" spc="747">
                <a:solidFill>
                  <a:srgbClr val="231F20"/>
                </a:solidFill>
                <a:latin typeface="Oswald Bold"/>
                <a:ea typeface="Oswald Bold"/>
                <a:cs typeface="Oswald Bold"/>
                <a:sym typeface="Oswald Bold"/>
              </a:rPr>
              <a:t>AVANTAJLAR</a:t>
            </a:r>
          </a:p>
        </p:txBody>
      </p:sp>
      <p:sp>
        <p:nvSpPr>
          <p:cNvPr name="Freeform 5" id="5"/>
          <p:cNvSpPr/>
          <p:nvPr/>
        </p:nvSpPr>
        <p:spPr>
          <a:xfrm flipH="false" flipV="false" rot="887923">
            <a:off x="-5559300" y="6271763"/>
            <a:ext cx="12882646" cy="13219133"/>
          </a:xfrm>
          <a:custGeom>
            <a:avLst/>
            <a:gdLst/>
            <a:ahLst/>
            <a:cxnLst/>
            <a:rect r="r" b="b" t="t" l="l"/>
            <a:pathLst>
              <a:path h="13219133" w="12882646">
                <a:moveTo>
                  <a:pt x="0" y="0"/>
                </a:moveTo>
                <a:lnTo>
                  <a:pt x="12882646" y="0"/>
                </a:lnTo>
                <a:lnTo>
                  <a:pt x="12882646" y="13219133"/>
                </a:lnTo>
                <a:lnTo>
                  <a:pt x="0" y="132191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3767603" y="1704171"/>
            <a:ext cx="12682941" cy="1208110"/>
            <a:chOff x="0" y="0"/>
            <a:chExt cx="4651867" cy="443112"/>
          </a:xfrm>
        </p:grpSpPr>
        <p:sp>
          <p:nvSpPr>
            <p:cNvPr name="Freeform 7" id="7"/>
            <p:cNvSpPr/>
            <p:nvPr/>
          </p:nvSpPr>
          <p:spPr>
            <a:xfrm flipH="false" flipV="false" rot="0">
              <a:off x="0" y="0"/>
              <a:ext cx="4651867" cy="443112"/>
            </a:xfrm>
            <a:custGeom>
              <a:avLst/>
              <a:gdLst/>
              <a:ahLst/>
              <a:cxnLst/>
              <a:rect r="r" b="b" t="t" l="l"/>
              <a:pathLst>
                <a:path h="443112" w="4651867">
                  <a:moveTo>
                    <a:pt x="18923" y="0"/>
                  </a:moveTo>
                  <a:lnTo>
                    <a:pt x="4632944" y="0"/>
                  </a:lnTo>
                  <a:cubicBezTo>
                    <a:pt x="4643395" y="0"/>
                    <a:pt x="4651867" y="8472"/>
                    <a:pt x="4651867" y="18923"/>
                  </a:cubicBezTo>
                  <a:lnTo>
                    <a:pt x="4651867" y="424189"/>
                  </a:lnTo>
                  <a:cubicBezTo>
                    <a:pt x="4651867" y="434640"/>
                    <a:pt x="4643395" y="443112"/>
                    <a:pt x="4632944" y="443112"/>
                  </a:cubicBezTo>
                  <a:lnTo>
                    <a:pt x="18923" y="443112"/>
                  </a:lnTo>
                  <a:cubicBezTo>
                    <a:pt x="13904" y="443112"/>
                    <a:pt x="9091" y="441119"/>
                    <a:pt x="5542" y="437570"/>
                  </a:cubicBezTo>
                  <a:cubicBezTo>
                    <a:pt x="1994" y="434021"/>
                    <a:pt x="0" y="429208"/>
                    <a:pt x="0" y="424189"/>
                  </a:cubicBezTo>
                  <a:lnTo>
                    <a:pt x="0" y="18923"/>
                  </a:lnTo>
                  <a:cubicBezTo>
                    <a:pt x="0" y="8472"/>
                    <a:pt x="8472" y="0"/>
                    <a:pt x="18923" y="0"/>
                  </a:cubicBezTo>
                  <a:close/>
                </a:path>
              </a:pathLst>
            </a:custGeom>
            <a:solidFill>
              <a:srgbClr val="FFFFFF">
                <a:alpha val="98824"/>
              </a:srgbClr>
            </a:solidFill>
          </p:spPr>
        </p:sp>
        <p:sp>
          <p:nvSpPr>
            <p:cNvPr name="TextBox 8" id="8"/>
            <p:cNvSpPr txBox="true"/>
            <p:nvPr/>
          </p:nvSpPr>
          <p:spPr>
            <a:xfrm>
              <a:off x="0" y="-19050"/>
              <a:ext cx="4651867" cy="462162"/>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3767603" y="3188506"/>
            <a:ext cx="12682941" cy="1208110"/>
            <a:chOff x="0" y="0"/>
            <a:chExt cx="4651867" cy="443112"/>
          </a:xfrm>
        </p:grpSpPr>
        <p:sp>
          <p:nvSpPr>
            <p:cNvPr name="Freeform 10" id="10"/>
            <p:cNvSpPr/>
            <p:nvPr/>
          </p:nvSpPr>
          <p:spPr>
            <a:xfrm flipH="false" flipV="false" rot="0">
              <a:off x="0" y="0"/>
              <a:ext cx="4651867" cy="443112"/>
            </a:xfrm>
            <a:custGeom>
              <a:avLst/>
              <a:gdLst/>
              <a:ahLst/>
              <a:cxnLst/>
              <a:rect r="r" b="b" t="t" l="l"/>
              <a:pathLst>
                <a:path h="443112" w="4651867">
                  <a:moveTo>
                    <a:pt x="18923" y="0"/>
                  </a:moveTo>
                  <a:lnTo>
                    <a:pt x="4632944" y="0"/>
                  </a:lnTo>
                  <a:cubicBezTo>
                    <a:pt x="4643395" y="0"/>
                    <a:pt x="4651867" y="8472"/>
                    <a:pt x="4651867" y="18923"/>
                  </a:cubicBezTo>
                  <a:lnTo>
                    <a:pt x="4651867" y="424189"/>
                  </a:lnTo>
                  <a:cubicBezTo>
                    <a:pt x="4651867" y="434640"/>
                    <a:pt x="4643395" y="443112"/>
                    <a:pt x="4632944" y="443112"/>
                  </a:cubicBezTo>
                  <a:lnTo>
                    <a:pt x="18923" y="443112"/>
                  </a:lnTo>
                  <a:cubicBezTo>
                    <a:pt x="13904" y="443112"/>
                    <a:pt x="9091" y="441119"/>
                    <a:pt x="5542" y="437570"/>
                  </a:cubicBezTo>
                  <a:cubicBezTo>
                    <a:pt x="1994" y="434021"/>
                    <a:pt x="0" y="429208"/>
                    <a:pt x="0" y="424189"/>
                  </a:cubicBezTo>
                  <a:lnTo>
                    <a:pt x="0" y="18923"/>
                  </a:lnTo>
                  <a:cubicBezTo>
                    <a:pt x="0" y="8472"/>
                    <a:pt x="8472" y="0"/>
                    <a:pt x="18923" y="0"/>
                  </a:cubicBezTo>
                  <a:close/>
                </a:path>
              </a:pathLst>
            </a:custGeom>
            <a:solidFill>
              <a:srgbClr val="FFFFFF">
                <a:alpha val="98824"/>
              </a:srgbClr>
            </a:solidFill>
          </p:spPr>
        </p:sp>
        <p:sp>
          <p:nvSpPr>
            <p:cNvPr name="TextBox 11" id="11"/>
            <p:cNvSpPr txBox="true"/>
            <p:nvPr/>
          </p:nvSpPr>
          <p:spPr>
            <a:xfrm>
              <a:off x="0" y="-19050"/>
              <a:ext cx="4651867" cy="462162"/>
            </a:xfrm>
            <a:prstGeom prst="rect">
              <a:avLst/>
            </a:prstGeom>
          </p:spPr>
          <p:txBody>
            <a:bodyPr anchor="ctr" rtlCol="false" tIns="50800" lIns="50800" bIns="50800" rIns="50800"/>
            <a:lstStyle/>
            <a:p>
              <a:pPr algn="ctr">
                <a:lnSpc>
                  <a:spcPts val="2859"/>
                </a:lnSpc>
              </a:pPr>
            </a:p>
          </p:txBody>
        </p:sp>
      </p:grpSp>
      <p:grpSp>
        <p:nvGrpSpPr>
          <p:cNvPr name="Group 12" id="12"/>
          <p:cNvGrpSpPr/>
          <p:nvPr/>
        </p:nvGrpSpPr>
        <p:grpSpPr>
          <a:xfrm rot="0">
            <a:off x="3767603" y="4826688"/>
            <a:ext cx="12682941" cy="1208110"/>
            <a:chOff x="0" y="0"/>
            <a:chExt cx="4651867" cy="443112"/>
          </a:xfrm>
        </p:grpSpPr>
        <p:sp>
          <p:nvSpPr>
            <p:cNvPr name="Freeform 13" id="13"/>
            <p:cNvSpPr/>
            <p:nvPr/>
          </p:nvSpPr>
          <p:spPr>
            <a:xfrm flipH="false" flipV="false" rot="0">
              <a:off x="0" y="0"/>
              <a:ext cx="4651867" cy="443112"/>
            </a:xfrm>
            <a:custGeom>
              <a:avLst/>
              <a:gdLst/>
              <a:ahLst/>
              <a:cxnLst/>
              <a:rect r="r" b="b" t="t" l="l"/>
              <a:pathLst>
                <a:path h="443112" w="4651867">
                  <a:moveTo>
                    <a:pt x="18923" y="0"/>
                  </a:moveTo>
                  <a:lnTo>
                    <a:pt x="4632944" y="0"/>
                  </a:lnTo>
                  <a:cubicBezTo>
                    <a:pt x="4643395" y="0"/>
                    <a:pt x="4651867" y="8472"/>
                    <a:pt x="4651867" y="18923"/>
                  </a:cubicBezTo>
                  <a:lnTo>
                    <a:pt x="4651867" y="424189"/>
                  </a:lnTo>
                  <a:cubicBezTo>
                    <a:pt x="4651867" y="434640"/>
                    <a:pt x="4643395" y="443112"/>
                    <a:pt x="4632944" y="443112"/>
                  </a:cubicBezTo>
                  <a:lnTo>
                    <a:pt x="18923" y="443112"/>
                  </a:lnTo>
                  <a:cubicBezTo>
                    <a:pt x="13904" y="443112"/>
                    <a:pt x="9091" y="441119"/>
                    <a:pt x="5542" y="437570"/>
                  </a:cubicBezTo>
                  <a:cubicBezTo>
                    <a:pt x="1994" y="434021"/>
                    <a:pt x="0" y="429208"/>
                    <a:pt x="0" y="424189"/>
                  </a:cubicBezTo>
                  <a:lnTo>
                    <a:pt x="0" y="18923"/>
                  </a:lnTo>
                  <a:cubicBezTo>
                    <a:pt x="0" y="8472"/>
                    <a:pt x="8472" y="0"/>
                    <a:pt x="18923" y="0"/>
                  </a:cubicBezTo>
                  <a:close/>
                </a:path>
              </a:pathLst>
            </a:custGeom>
            <a:solidFill>
              <a:srgbClr val="FFFFFF">
                <a:alpha val="98824"/>
              </a:srgbClr>
            </a:solidFill>
          </p:spPr>
        </p:sp>
        <p:sp>
          <p:nvSpPr>
            <p:cNvPr name="TextBox 14" id="14"/>
            <p:cNvSpPr txBox="true"/>
            <p:nvPr/>
          </p:nvSpPr>
          <p:spPr>
            <a:xfrm>
              <a:off x="0" y="-19050"/>
              <a:ext cx="4651867" cy="462162"/>
            </a:xfrm>
            <a:prstGeom prst="rect">
              <a:avLst/>
            </a:prstGeom>
          </p:spPr>
          <p:txBody>
            <a:bodyPr anchor="ctr" rtlCol="false" tIns="50800" lIns="50800" bIns="50800" rIns="50800"/>
            <a:lstStyle/>
            <a:p>
              <a:pPr algn="ctr">
                <a:lnSpc>
                  <a:spcPts val="2859"/>
                </a:lnSpc>
              </a:pPr>
            </a:p>
          </p:txBody>
        </p:sp>
      </p:grpSp>
      <p:grpSp>
        <p:nvGrpSpPr>
          <p:cNvPr name="Group 15" id="15"/>
          <p:cNvGrpSpPr/>
          <p:nvPr/>
        </p:nvGrpSpPr>
        <p:grpSpPr>
          <a:xfrm rot="0">
            <a:off x="3767603" y="6400457"/>
            <a:ext cx="12682941" cy="1208110"/>
            <a:chOff x="0" y="0"/>
            <a:chExt cx="4651867" cy="443112"/>
          </a:xfrm>
        </p:grpSpPr>
        <p:sp>
          <p:nvSpPr>
            <p:cNvPr name="Freeform 16" id="16"/>
            <p:cNvSpPr/>
            <p:nvPr/>
          </p:nvSpPr>
          <p:spPr>
            <a:xfrm flipH="false" flipV="false" rot="0">
              <a:off x="0" y="0"/>
              <a:ext cx="4651867" cy="443112"/>
            </a:xfrm>
            <a:custGeom>
              <a:avLst/>
              <a:gdLst/>
              <a:ahLst/>
              <a:cxnLst/>
              <a:rect r="r" b="b" t="t" l="l"/>
              <a:pathLst>
                <a:path h="443112" w="4651867">
                  <a:moveTo>
                    <a:pt x="18923" y="0"/>
                  </a:moveTo>
                  <a:lnTo>
                    <a:pt x="4632944" y="0"/>
                  </a:lnTo>
                  <a:cubicBezTo>
                    <a:pt x="4643395" y="0"/>
                    <a:pt x="4651867" y="8472"/>
                    <a:pt x="4651867" y="18923"/>
                  </a:cubicBezTo>
                  <a:lnTo>
                    <a:pt x="4651867" y="424189"/>
                  </a:lnTo>
                  <a:cubicBezTo>
                    <a:pt x="4651867" y="434640"/>
                    <a:pt x="4643395" y="443112"/>
                    <a:pt x="4632944" y="443112"/>
                  </a:cubicBezTo>
                  <a:lnTo>
                    <a:pt x="18923" y="443112"/>
                  </a:lnTo>
                  <a:cubicBezTo>
                    <a:pt x="13904" y="443112"/>
                    <a:pt x="9091" y="441119"/>
                    <a:pt x="5542" y="437570"/>
                  </a:cubicBezTo>
                  <a:cubicBezTo>
                    <a:pt x="1994" y="434021"/>
                    <a:pt x="0" y="429208"/>
                    <a:pt x="0" y="424189"/>
                  </a:cubicBezTo>
                  <a:lnTo>
                    <a:pt x="0" y="18923"/>
                  </a:lnTo>
                  <a:cubicBezTo>
                    <a:pt x="0" y="8472"/>
                    <a:pt x="8472" y="0"/>
                    <a:pt x="18923" y="0"/>
                  </a:cubicBezTo>
                  <a:close/>
                </a:path>
              </a:pathLst>
            </a:custGeom>
            <a:solidFill>
              <a:srgbClr val="FFFFFF">
                <a:alpha val="98824"/>
              </a:srgbClr>
            </a:solidFill>
          </p:spPr>
        </p:sp>
        <p:sp>
          <p:nvSpPr>
            <p:cNvPr name="TextBox 17" id="17"/>
            <p:cNvSpPr txBox="true"/>
            <p:nvPr/>
          </p:nvSpPr>
          <p:spPr>
            <a:xfrm>
              <a:off x="0" y="-19050"/>
              <a:ext cx="4651867" cy="462162"/>
            </a:xfrm>
            <a:prstGeom prst="rect">
              <a:avLst/>
            </a:prstGeom>
          </p:spPr>
          <p:txBody>
            <a:bodyPr anchor="ctr" rtlCol="false" tIns="50800" lIns="50800" bIns="50800" rIns="50800"/>
            <a:lstStyle/>
            <a:p>
              <a:pPr algn="ctr">
                <a:lnSpc>
                  <a:spcPts val="2859"/>
                </a:lnSpc>
              </a:pPr>
            </a:p>
          </p:txBody>
        </p:sp>
      </p:grpSp>
      <p:grpSp>
        <p:nvGrpSpPr>
          <p:cNvPr name="Group 18" id="18"/>
          <p:cNvGrpSpPr/>
          <p:nvPr/>
        </p:nvGrpSpPr>
        <p:grpSpPr>
          <a:xfrm rot="0">
            <a:off x="3767603" y="8037192"/>
            <a:ext cx="12682941" cy="1208110"/>
            <a:chOff x="0" y="0"/>
            <a:chExt cx="4651867" cy="443112"/>
          </a:xfrm>
        </p:grpSpPr>
        <p:sp>
          <p:nvSpPr>
            <p:cNvPr name="Freeform 19" id="19"/>
            <p:cNvSpPr/>
            <p:nvPr/>
          </p:nvSpPr>
          <p:spPr>
            <a:xfrm flipH="false" flipV="false" rot="0">
              <a:off x="0" y="0"/>
              <a:ext cx="4651867" cy="443112"/>
            </a:xfrm>
            <a:custGeom>
              <a:avLst/>
              <a:gdLst/>
              <a:ahLst/>
              <a:cxnLst/>
              <a:rect r="r" b="b" t="t" l="l"/>
              <a:pathLst>
                <a:path h="443112" w="4651867">
                  <a:moveTo>
                    <a:pt x="18923" y="0"/>
                  </a:moveTo>
                  <a:lnTo>
                    <a:pt x="4632944" y="0"/>
                  </a:lnTo>
                  <a:cubicBezTo>
                    <a:pt x="4643395" y="0"/>
                    <a:pt x="4651867" y="8472"/>
                    <a:pt x="4651867" y="18923"/>
                  </a:cubicBezTo>
                  <a:lnTo>
                    <a:pt x="4651867" y="424189"/>
                  </a:lnTo>
                  <a:cubicBezTo>
                    <a:pt x="4651867" y="434640"/>
                    <a:pt x="4643395" y="443112"/>
                    <a:pt x="4632944" y="443112"/>
                  </a:cubicBezTo>
                  <a:lnTo>
                    <a:pt x="18923" y="443112"/>
                  </a:lnTo>
                  <a:cubicBezTo>
                    <a:pt x="13904" y="443112"/>
                    <a:pt x="9091" y="441119"/>
                    <a:pt x="5542" y="437570"/>
                  </a:cubicBezTo>
                  <a:cubicBezTo>
                    <a:pt x="1994" y="434021"/>
                    <a:pt x="0" y="429208"/>
                    <a:pt x="0" y="424189"/>
                  </a:cubicBezTo>
                  <a:lnTo>
                    <a:pt x="0" y="18923"/>
                  </a:lnTo>
                  <a:cubicBezTo>
                    <a:pt x="0" y="8472"/>
                    <a:pt x="8472" y="0"/>
                    <a:pt x="18923" y="0"/>
                  </a:cubicBezTo>
                  <a:close/>
                </a:path>
              </a:pathLst>
            </a:custGeom>
            <a:solidFill>
              <a:srgbClr val="FFFFFF">
                <a:alpha val="98824"/>
              </a:srgbClr>
            </a:solidFill>
          </p:spPr>
        </p:sp>
        <p:sp>
          <p:nvSpPr>
            <p:cNvPr name="TextBox 20" id="20"/>
            <p:cNvSpPr txBox="true"/>
            <p:nvPr/>
          </p:nvSpPr>
          <p:spPr>
            <a:xfrm>
              <a:off x="0" y="-19050"/>
              <a:ext cx="4651867" cy="462162"/>
            </a:xfrm>
            <a:prstGeom prst="rect">
              <a:avLst/>
            </a:prstGeom>
          </p:spPr>
          <p:txBody>
            <a:bodyPr anchor="ctr" rtlCol="false" tIns="50800" lIns="50800" bIns="50800" rIns="50800"/>
            <a:lstStyle/>
            <a:p>
              <a:pPr algn="ctr">
                <a:lnSpc>
                  <a:spcPts val="2859"/>
                </a:lnSpc>
              </a:pPr>
            </a:p>
          </p:txBody>
        </p:sp>
      </p:grpSp>
      <p:sp>
        <p:nvSpPr>
          <p:cNvPr name="TextBox 21" id="21"/>
          <p:cNvSpPr txBox="true"/>
          <p:nvPr/>
        </p:nvSpPr>
        <p:spPr>
          <a:xfrm rot="0">
            <a:off x="1993922" y="1985213"/>
            <a:ext cx="14636447" cy="594971"/>
          </a:xfrm>
          <a:prstGeom prst="rect">
            <a:avLst/>
          </a:prstGeom>
        </p:spPr>
        <p:txBody>
          <a:bodyPr anchor="t" rtlCol="false" tIns="0" lIns="0" bIns="0" rIns="0">
            <a:spAutoFit/>
          </a:bodyPr>
          <a:lstStyle/>
          <a:p>
            <a:pPr algn="ctr">
              <a:lnSpc>
                <a:spcPts val="2311"/>
              </a:lnSpc>
            </a:pPr>
            <a:r>
              <a:rPr lang="en-US" sz="1651" b="true">
                <a:solidFill>
                  <a:srgbClr val="100F0D"/>
                </a:solidFill>
                <a:latin typeface="Montserrat Light Bold"/>
                <a:ea typeface="Montserrat Light Bold"/>
                <a:cs typeface="Montserrat Light Bold"/>
                <a:sym typeface="Montserrat Light Bold"/>
              </a:rPr>
              <a:t>1-Bulut Entegrasyonu: CAN hattından gelen verilerin AWS platformuna aktarılması sayesinde ,</a:t>
            </a:r>
          </a:p>
          <a:p>
            <a:pPr algn="ctr">
              <a:lnSpc>
                <a:spcPts val="2311"/>
              </a:lnSpc>
            </a:pPr>
            <a:r>
              <a:rPr lang="en-US" b="true" sz="1651">
                <a:solidFill>
                  <a:srgbClr val="100F0D"/>
                </a:solidFill>
                <a:latin typeface="Montserrat Light Bold"/>
                <a:ea typeface="Montserrat Light Bold"/>
                <a:cs typeface="Montserrat Light Bold"/>
                <a:sym typeface="Montserrat Light Bold"/>
              </a:rPr>
              <a:t> erişim her yerden sağlanabilir.</a:t>
            </a:r>
          </a:p>
        </p:txBody>
      </p:sp>
      <p:sp>
        <p:nvSpPr>
          <p:cNvPr name="TextBox 22" id="22"/>
          <p:cNvSpPr txBox="true"/>
          <p:nvPr/>
        </p:nvSpPr>
        <p:spPr>
          <a:xfrm rot="0">
            <a:off x="3584300" y="3388502"/>
            <a:ext cx="13049546" cy="603208"/>
          </a:xfrm>
          <a:prstGeom prst="rect">
            <a:avLst/>
          </a:prstGeom>
        </p:spPr>
        <p:txBody>
          <a:bodyPr anchor="t" rtlCol="false" tIns="0" lIns="0" bIns="0" rIns="0">
            <a:spAutoFit/>
          </a:bodyPr>
          <a:lstStyle/>
          <a:p>
            <a:pPr algn="ctr">
              <a:lnSpc>
                <a:spcPts val="2345"/>
              </a:lnSpc>
            </a:pPr>
            <a:r>
              <a:rPr lang="en-US" sz="1675" b="true">
                <a:solidFill>
                  <a:srgbClr val="100F0D"/>
                </a:solidFill>
                <a:latin typeface="Montserrat Light Bold"/>
                <a:ea typeface="Montserrat Light Bold"/>
                <a:cs typeface="Montserrat Light Bold"/>
                <a:sym typeface="Montserrat Light Bold"/>
              </a:rPr>
              <a:t>2-Görselleştirme: Verilerin anlamlı ve kullanışlı bir şekilde sunulmasını sağlar karar alma süreçlerini destekler</a:t>
            </a:r>
          </a:p>
          <a:p>
            <a:pPr algn="ctr">
              <a:lnSpc>
                <a:spcPts val="2345"/>
              </a:lnSpc>
            </a:pPr>
            <a:r>
              <a:rPr lang="en-US" b="true" sz="1675">
                <a:solidFill>
                  <a:srgbClr val="100F0D"/>
                </a:solidFill>
                <a:latin typeface="Montserrat Light Bold"/>
                <a:ea typeface="Montserrat Light Bold"/>
                <a:cs typeface="Montserrat Light Bold"/>
                <a:sym typeface="Montserrat Light Bold"/>
              </a:rPr>
              <a:t> ve hızlandırır.</a:t>
            </a:r>
          </a:p>
        </p:txBody>
      </p:sp>
      <p:sp>
        <p:nvSpPr>
          <p:cNvPr name="TextBox 23" id="23"/>
          <p:cNvSpPr txBox="true"/>
          <p:nvPr/>
        </p:nvSpPr>
        <p:spPr>
          <a:xfrm rot="0">
            <a:off x="3584300" y="5051890"/>
            <a:ext cx="12573564" cy="628328"/>
          </a:xfrm>
          <a:prstGeom prst="rect">
            <a:avLst/>
          </a:prstGeom>
        </p:spPr>
        <p:txBody>
          <a:bodyPr anchor="t" rtlCol="false" tIns="0" lIns="0" bIns="0" rIns="0">
            <a:spAutoFit/>
          </a:bodyPr>
          <a:lstStyle/>
          <a:p>
            <a:pPr algn="ctr">
              <a:lnSpc>
                <a:spcPts val="2449"/>
              </a:lnSpc>
            </a:pPr>
            <a:r>
              <a:rPr lang="en-US" b="true" sz="1749">
                <a:solidFill>
                  <a:srgbClr val="100F0D"/>
                </a:solidFill>
                <a:latin typeface="Montserrat Light Bold"/>
                <a:ea typeface="Montserrat Light Bold"/>
                <a:cs typeface="Montserrat Light Bold"/>
                <a:sym typeface="Montserrat Light Bold"/>
              </a:rPr>
              <a:t>3-Güvenlik : Sürücü davranışlarını analiz ederek güvenli sürüşe katkıda bulunur ve potansiyel riskleri önceden tespit eder.</a:t>
            </a:r>
          </a:p>
        </p:txBody>
      </p:sp>
      <p:sp>
        <p:nvSpPr>
          <p:cNvPr name="TextBox 24" id="24"/>
          <p:cNvSpPr txBox="true"/>
          <p:nvPr/>
        </p:nvSpPr>
        <p:spPr>
          <a:xfrm rot="0">
            <a:off x="3461068" y="6600833"/>
            <a:ext cx="12696796" cy="293285"/>
          </a:xfrm>
          <a:prstGeom prst="rect">
            <a:avLst/>
          </a:prstGeom>
        </p:spPr>
        <p:txBody>
          <a:bodyPr anchor="t" rtlCol="false" tIns="0" lIns="0" bIns="0" rIns="0">
            <a:spAutoFit/>
          </a:bodyPr>
          <a:lstStyle/>
          <a:p>
            <a:pPr algn="ctr">
              <a:lnSpc>
                <a:spcPts val="2376"/>
              </a:lnSpc>
            </a:pPr>
            <a:r>
              <a:rPr lang="en-US" b="true" sz="1697">
                <a:solidFill>
                  <a:srgbClr val="100F0D"/>
                </a:solidFill>
                <a:latin typeface="Montserrat Light Bold"/>
                <a:ea typeface="Montserrat Light Bold"/>
                <a:cs typeface="Montserrat Light Bold"/>
                <a:sym typeface="Montserrat Light Bold"/>
              </a:rPr>
              <a:t>4-Kolay Entegrasyon : Sistem, farklı otobüs modelleri ve daha fazla veri kaynağına kolayca uyarlanabilir</a:t>
            </a:r>
          </a:p>
        </p:txBody>
      </p:sp>
      <p:sp>
        <p:nvSpPr>
          <p:cNvPr name="TextBox 25" id="25"/>
          <p:cNvSpPr txBox="true"/>
          <p:nvPr/>
        </p:nvSpPr>
        <p:spPr>
          <a:xfrm rot="0">
            <a:off x="2635305" y="8278571"/>
            <a:ext cx="13522559" cy="644682"/>
          </a:xfrm>
          <a:prstGeom prst="rect">
            <a:avLst/>
          </a:prstGeom>
        </p:spPr>
        <p:txBody>
          <a:bodyPr anchor="t" rtlCol="false" tIns="0" lIns="0" bIns="0" rIns="0">
            <a:spAutoFit/>
          </a:bodyPr>
          <a:lstStyle/>
          <a:p>
            <a:pPr algn="ctr">
              <a:lnSpc>
                <a:spcPts val="2517"/>
              </a:lnSpc>
            </a:pPr>
            <a:r>
              <a:rPr lang="en-US" sz="1798" b="true">
                <a:solidFill>
                  <a:srgbClr val="100F0D"/>
                </a:solidFill>
                <a:latin typeface="Montserrat Light Bold"/>
                <a:ea typeface="Montserrat Light Bold"/>
                <a:cs typeface="Montserrat Light Bold"/>
                <a:sym typeface="Montserrat Light Bold"/>
              </a:rPr>
              <a:t>5-Maliyet : Yakıt tüketimini azaltır, bakım süreçlerini optimize eder  ve bu sayede işletme  </a:t>
            </a:r>
          </a:p>
          <a:p>
            <a:pPr algn="ctr">
              <a:lnSpc>
                <a:spcPts val="2517"/>
              </a:lnSpc>
            </a:pPr>
            <a:r>
              <a:rPr lang="en-US" b="true" sz="1798">
                <a:solidFill>
                  <a:srgbClr val="100F0D"/>
                </a:solidFill>
                <a:latin typeface="Montserrat Light Bold"/>
                <a:ea typeface="Montserrat Light Bold"/>
                <a:cs typeface="Montserrat Light Bold"/>
                <a:sym typeface="Montserrat Light Bold"/>
              </a:rPr>
              <a:t>maliyetlerini düşürür.</a:t>
            </a:r>
          </a:p>
        </p:txBody>
      </p:sp>
    </p:spTree>
  </p:cSld>
  <p:clrMapOvr>
    <a:masterClrMapping/>
  </p:clrMapOvr>
</p:sld>
</file>

<file path=ppt/slides/slide8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14330699" y="-8696590"/>
            <a:ext cx="13037170" cy="13377693"/>
          </a:xfrm>
          <a:custGeom>
            <a:avLst/>
            <a:gdLst/>
            <a:ahLst/>
            <a:cxnLst/>
            <a:rect r="r" b="b" t="t" l="l"/>
            <a:pathLst>
              <a:path h="13377693" w="13037170">
                <a:moveTo>
                  <a:pt x="0" y="0"/>
                </a:moveTo>
                <a:lnTo>
                  <a:pt x="13037171" y="0"/>
                </a:lnTo>
                <a:lnTo>
                  <a:pt x="13037171" y="13377693"/>
                </a:lnTo>
                <a:lnTo>
                  <a:pt x="0" y="133776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325421" y="180530"/>
            <a:ext cx="14668790" cy="914041"/>
          </a:xfrm>
          <a:prstGeom prst="rect">
            <a:avLst/>
          </a:prstGeom>
        </p:spPr>
        <p:txBody>
          <a:bodyPr anchor="t" rtlCol="false" tIns="0" lIns="0" bIns="0" rIns="0">
            <a:spAutoFit/>
          </a:bodyPr>
          <a:lstStyle/>
          <a:p>
            <a:pPr algn="ctr" marL="0" indent="0" lvl="0">
              <a:lnSpc>
                <a:spcPts val="7496"/>
              </a:lnSpc>
              <a:spcBef>
                <a:spcPct val="0"/>
              </a:spcBef>
            </a:pPr>
            <a:r>
              <a:rPr lang="en-US" b="true" sz="5432" spc="532">
                <a:solidFill>
                  <a:srgbClr val="231F20"/>
                </a:solidFill>
                <a:latin typeface="Oswald Bold"/>
                <a:ea typeface="Oswald Bold"/>
                <a:cs typeface="Oswald Bold"/>
                <a:sym typeface="Oswald Bold"/>
              </a:rPr>
              <a:t>ZORLUKLAR VE ÇÖZÜMLER</a:t>
            </a:r>
          </a:p>
        </p:txBody>
      </p:sp>
      <p:sp>
        <p:nvSpPr>
          <p:cNvPr name="Freeform 5" id="5"/>
          <p:cNvSpPr/>
          <p:nvPr/>
        </p:nvSpPr>
        <p:spPr>
          <a:xfrm flipH="false" flipV="false" rot="887923">
            <a:off x="-5559300" y="6271763"/>
            <a:ext cx="12882646" cy="13219133"/>
          </a:xfrm>
          <a:custGeom>
            <a:avLst/>
            <a:gdLst/>
            <a:ahLst/>
            <a:cxnLst/>
            <a:rect r="r" b="b" t="t" l="l"/>
            <a:pathLst>
              <a:path h="13219133" w="12882646">
                <a:moveTo>
                  <a:pt x="0" y="0"/>
                </a:moveTo>
                <a:lnTo>
                  <a:pt x="12882646" y="0"/>
                </a:lnTo>
                <a:lnTo>
                  <a:pt x="12882646" y="13219133"/>
                </a:lnTo>
                <a:lnTo>
                  <a:pt x="0" y="132191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3767603" y="1704171"/>
            <a:ext cx="12682941" cy="1208110"/>
            <a:chOff x="0" y="0"/>
            <a:chExt cx="4651867" cy="443112"/>
          </a:xfrm>
        </p:grpSpPr>
        <p:sp>
          <p:nvSpPr>
            <p:cNvPr name="Freeform 7" id="7"/>
            <p:cNvSpPr/>
            <p:nvPr/>
          </p:nvSpPr>
          <p:spPr>
            <a:xfrm flipH="false" flipV="false" rot="0">
              <a:off x="0" y="0"/>
              <a:ext cx="4651867" cy="443112"/>
            </a:xfrm>
            <a:custGeom>
              <a:avLst/>
              <a:gdLst/>
              <a:ahLst/>
              <a:cxnLst/>
              <a:rect r="r" b="b" t="t" l="l"/>
              <a:pathLst>
                <a:path h="443112" w="4651867">
                  <a:moveTo>
                    <a:pt x="18923" y="0"/>
                  </a:moveTo>
                  <a:lnTo>
                    <a:pt x="4632944" y="0"/>
                  </a:lnTo>
                  <a:cubicBezTo>
                    <a:pt x="4643395" y="0"/>
                    <a:pt x="4651867" y="8472"/>
                    <a:pt x="4651867" y="18923"/>
                  </a:cubicBezTo>
                  <a:lnTo>
                    <a:pt x="4651867" y="424189"/>
                  </a:lnTo>
                  <a:cubicBezTo>
                    <a:pt x="4651867" y="434640"/>
                    <a:pt x="4643395" y="443112"/>
                    <a:pt x="4632944" y="443112"/>
                  </a:cubicBezTo>
                  <a:lnTo>
                    <a:pt x="18923" y="443112"/>
                  </a:lnTo>
                  <a:cubicBezTo>
                    <a:pt x="13904" y="443112"/>
                    <a:pt x="9091" y="441119"/>
                    <a:pt x="5542" y="437570"/>
                  </a:cubicBezTo>
                  <a:cubicBezTo>
                    <a:pt x="1994" y="434021"/>
                    <a:pt x="0" y="429208"/>
                    <a:pt x="0" y="424189"/>
                  </a:cubicBezTo>
                  <a:lnTo>
                    <a:pt x="0" y="18923"/>
                  </a:lnTo>
                  <a:cubicBezTo>
                    <a:pt x="0" y="8472"/>
                    <a:pt x="8472" y="0"/>
                    <a:pt x="18923" y="0"/>
                  </a:cubicBezTo>
                  <a:close/>
                </a:path>
              </a:pathLst>
            </a:custGeom>
            <a:solidFill>
              <a:srgbClr val="FFFFFF">
                <a:alpha val="98824"/>
              </a:srgbClr>
            </a:solidFill>
          </p:spPr>
        </p:sp>
        <p:sp>
          <p:nvSpPr>
            <p:cNvPr name="TextBox 8" id="8"/>
            <p:cNvSpPr txBox="true"/>
            <p:nvPr/>
          </p:nvSpPr>
          <p:spPr>
            <a:xfrm>
              <a:off x="0" y="-19050"/>
              <a:ext cx="4651867" cy="462162"/>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3767603" y="3188506"/>
            <a:ext cx="12682941" cy="1208110"/>
            <a:chOff x="0" y="0"/>
            <a:chExt cx="4651867" cy="443112"/>
          </a:xfrm>
        </p:grpSpPr>
        <p:sp>
          <p:nvSpPr>
            <p:cNvPr name="Freeform 10" id="10"/>
            <p:cNvSpPr/>
            <p:nvPr/>
          </p:nvSpPr>
          <p:spPr>
            <a:xfrm flipH="false" flipV="false" rot="0">
              <a:off x="0" y="0"/>
              <a:ext cx="4651867" cy="443112"/>
            </a:xfrm>
            <a:custGeom>
              <a:avLst/>
              <a:gdLst/>
              <a:ahLst/>
              <a:cxnLst/>
              <a:rect r="r" b="b" t="t" l="l"/>
              <a:pathLst>
                <a:path h="443112" w="4651867">
                  <a:moveTo>
                    <a:pt x="18923" y="0"/>
                  </a:moveTo>
                  <a:lnTo>
                    <a:pt x="4632944" y="0"/>
                  </a:lnTo>
                  <a:cubicBezTo>
                    <a:pt x="4643395" y="0"/>
                    <a:pt x="4651867" y="8472"/>
                    <a:pt x="4651867" y="18923"/>
                  </a:cubicBezTo>
                  <a:lnTo>
                    <a:pt x="4651867" y="424189"/>
                  </a:lnTo>
                  <a:cubicBezTo>
                    <a:pt x="4651867" y="434640"/>
                    <a:pt x="4643395" y="443112"/>
                    <a:pt x="4632944" y="443112"/>
                  </a:cubicBezTo>
                  <a:lnTo>
                    <a:pt x="18923" y="443112"/>
                  </a:lnTo>
                  <a:cubicBezTo>
                    <a:pt x="13904" y="443112"/>
                    <a:pt x="9091" y="441119"/>
                    <a:pt x="5542" y="437570"/>
                  </a:cubicBezTo>
                  <a:cubicBezTo>
                    <a:pt x="1994" y="434021"/>
                    <a:pt x="0" y="429208"/>
                    <a:pt x="0" y="424189"/>
                  </a:cubicBezTo>
                  <a:lnTo>
                    <a:pt x="0" y="18923"/>
                  </a:lnTo>
                  <a:cubicBezTo>
                    <a:pt x="0" y="8472"/>
                    <a:pt x="8472" y="0"/>
                    <a:pt x="18923" y="0"/>
                  </a:cubicBezTo>
                  <a:close/>
                </a:path>
              </a:pathLst>
            </a:custGeom>
            <a:solidFill>
              <a:srgbClr val="FFFFFF">
                <a:alpha val="98824"/>
              </a:srgbClr>
            </a:solidFill>
          </p:spPr>
        </p:sp>
        <p:sp>
          <p:nvSpPr>
            <p:cNvPr name="TextBox 11" id="11"/>
            <p:cNvSpPr txBox="true"/>
            <p:nvPr/>
          </p:nvSpPr>
          <p:spPr>
            <a:xfrm>
              <a:off x="0" y="-19050"/>
              <a:ext cx="4651867" cy="462162"/>
            </a:xfrm>
            <a:prstGeom prst="rect">
              <a:avLst/>
            </a:prstGeom>
          </p:spPr>
          <p:txBody>
            <a:bodyPr anchor="ctr" rtlCol="false" tIns="50800" lIns="50800" bIns="50800" rIns="50800"/>
            <a:lstStyle/>
            <a:p>
              <a:pPr algn="ctr">
                <a:lnSpc>
                  <a:spcPts val="2859"/>
                </a:lnSpc>
              </a:pPr>
            </a:p>
          </p:txBody>
        </p:sp>
      </p:grpSp>
      <p:grpSp>
        <p:nvGrpSpPr>
          <p:cNvPr name="Group 12" id="12"/>
          <p:cNvGrpSpPr/>
          <p:nvPr/>
        </p:nvGrpSpPr>
        <p:grpSpPr>
          <a:xfrm rot="0">
            <a:off x="3767603" y="4826688"/>
            <a:ext cx="12682941" cy="1208110"/>
            <a:chOff x="0" y="0"/>
            <a:chExt cx="4651867" cy="443112"/>
          </a:xfrm>
        </p:grpSpPr>
        <p:sp>
          <p:nvSpPr>
            <p:cNvPr name="Freeform 13" id="13"/>
            <p:cNvSpPr/>
            <p:nvPr/>
          </p:nvSpPr>
          <p:spPr>
            <a:xfrm flipH="false" flipV="false" rot="0">
              <a:off x="0" y="0"/>
              <a:ext cx="4651867" cy="443112"/>
            </a:xfrm>
            <a:custGeom>
              <a:avLst/>
              <a:gdLst/>
              <a:ahLst/>
              <a:cxnLst/>
              <a:rect r="r" b="b" t="t" l="l"/>
              <a:pathLst>
                <a:path h="443112" w="4651867">
                  <a:moveTo>
                    <a:pt x="18923" y="0"/>
                  </a:moveTo>
                  <a:lnTo>
                    <a:pt x="4632944" y="0"/>
                  </a:lnTo>
                  <a:cubicBezTo>
                    <a:pt x="4643395" y="0"/>
                    <a:pt x="4651867" y="8472"/>
                    <a:pt x="4651867" y="18923"/>
                  </a:cubicBezTo>
                  <a:lnTo>
                    <a:pt x="4651867" y="424189"/>
                  </a:lnTo>
                  <a:cubicBezTo>
                    <a:pt x="4651867" y="434640"/>
                    <a:pt x="4643395" y="443112"/>
                    <a:pt x="4632944" y="443112"/>
                  </a:cubicBezTo>
                  <a:lnTo>
                    <a:pt x="18923" y="443112"/>
                  </a:lnTo>
                  <a:cubicBezTo>
                    <a:pt x="13904" y="443112"/>
                    <a:pt x="9091" y="441119"/>
                    <a:pt x="5542" y="437570"/>
                  </a:cubicBezTo>
                  <a:cubicBezTo>
                    <a:pt x="1994" y="434021"/>
                    <a:pt x="0" y="429208"/>
                    <a:pt x="0" y="424189"/>
                  </a:cubicBezTo>
                  <a:lnTo>
                    <a:pt x="0" y="18923"/>
                  </a:lnTo>
                  <a:cubicBezTo>
                    <a:pt x="0" y="8472"/>
                    <a:pt x="8472" y="0"/>
                    <a:pt x="18923" y="0"/>
                  </a:cubicBezTo>
                  <a:close/>
                </a:path>
              </a:pathLst>
            </a:custGeom>
            <a:solidFill>
              <a:srgbClr val="FFFFFF">
                <a:alpha val="98824"/>
              </a:srgbClr>
            </a:solidFill>
          </p:spPr>
        </p:sp>
        <p:sp>
          <p:nvSpPr>
            <p:cNvPr name="TextBox 14" id="14"/>
            <p:cNvSpPr txBox="true"/>
            <p:nvPr/>
          </p:nvSpPr>
          <p:spPr>
            <a:xfrm>
              <a:off x="0" y="-19050"/>
              <a:ext cx="4651867" cy="462162"/>
            </a:xfrm>
            <a:prstGeom prst="rect">
              <a:avLst/>
            </a:prstGeom>
          </p:spPr>
          <p:txBody>
            <a:bodyPr anchor="ctr" rtlCol="false" tIns="50800" lIns="50800" bIns="50800" rIns="50800"/>
            <a:lstStyle/>
            <a:p>
              <a:pPr algn="ctr">
                <a:lnSpc>
                  <a:spcPts val="2859"/>
                </a:lnSpc>
              </a:pPr>
            </a:p>
          </p:txBody>
        </p:sp>
      </p:grpSp>
      <p:grpSp>
        <p:nvGrpSpPr>
          <p:cNvPr name="Group 15" id="15"/>
          <p:cNvGrpSpPr/>
          <p:nvPr/>
        </p:nvGrpSpPr>
        <p:grpSpPr>
          <a:xfrm rot="0">
            <a:off x="3767603" y="6400457"/>
            <a:ext cx="12682941" cy="1208110"/>
            <a:chOff x="0" y="0"/>
            <a:chExt cx="4651867" cy="443112"/>
          </a:xfrm>
        </p:grpSpPr>
        <p:sp>
          <p:nvSpPr>
            <p:cNvPr name="Freeform 16" id="16"/>
            <p:cNvSpPr/>
            <p:nvPr/>
          </p:nvSpPr>
          <p:spPr>
            <a:xfrm flipH="false" flipV="false" rot="0">
              <a:off x="0" y="0"/>
              <a:ext cx="4651867" cy="443112"/>
            </a:xfrm>
            <a:custGeom>
              <a:avLst/>
              <a:gdLst/>
              <a:ahLst/>
              <a:cxnLst/>
              <a:rect r="r" b="b" t="t" l="l"/>
              <a:pathLst>
                <a:path h="443112" w="4651867">
                  <a:moveTo>
                    <a:pt x="18923" y="0"/>
                  </a:moveTo>
                  <a:lnTo>
                    <a:pt x="4632944" y="0"/>
                  </a:lnTo>
                  <a:cubicBezTo>
                    <a:pt x="4643395" y="0"/>
                    <a:pt x="4651867" y="8472"/>
                    <a:pt x="4651867" y="18923"/>
                  </a:cubicBezTo>
                  <a:lnTo>
                    <a:pt x="4651867" y="424189"/>
                  </a:lnTo>
                  <a:cubicBezTo>
                    <a:pt x="4651867" y="434640"/>
                    <a:pt x="4643395" y="443112"/>
                    <a:pt x="4632944" y="443112"/>
                  </a:cubicBezTo>
                  <a:lnTo>
                    <a:pt x="18923" y="443112"/>
                  </a:lnTo>
                  <a:cubicBezTo>
                    <a:pt x="13904" y="443112"/>
                    <a:pt x="9091" y="441119"/>
                    <a:pt x="5542" y="437570"/>
                  </a:cubicBezTo>
                  <a:cubicBezTo>
                    <a:pt x="1994" y="434021"/>
                    <a:pt x="0" y="429208"/>
                    <a:pt x="0" y="424189"/>
                  </a:cubicBezTo>
                  <a:lnTo>
                    <a:pt x="0" y="18923"/>
                  </a:lnTo>
                  <a:cubicBezTo>
                    <a:pt x="0" y="8472"/>
                    <a:pt x="8472" y="0"/>
                    <a:pt x="18923" y="0"/>
                  </a:cubicBezTo>
                  <a:close/>
                </a:path>
              </a:pathLst>
            </a:custGeom>
            <a:solidFill>
              <a:srgbClr val="FFFFFF">
                <a:alpha val="98824"/>
              </a:srgbClr>
            </a:solidFill>
          </p:spPr>
        </p:sp>
        <p:sp>
          <p:nvSpPr>
            <p:cNvPr name="TextBox 17" id="17"/>
            <p:cNvSpPr txBox="true"/>
            <p:nvPr/>
          </p:nvSpPr>
          <p:spPr>
            <a:xfrm>
              <a:off x="0" y="-19050"/>
              <a:ext cx="4651867" cy="462162"/>
            </a:xfrm>
            <a:prstGeom prst="rect">
              <a:avLst/>
            </a:prstGeom>
          </p:spPr>
          <p:txBody>
            <a:bodyPr anchor="ctr" rtlCol="false" tIns="50800" lIns="50800" bIns="50800" rIns="50800"/>
            <a:lstStyle/>
            <a:p>
              <a:pPr algn="ctr">
                <a:lnSpc>
                  <a:spcPts val="2859"/>
                </a:lnSpc>
              </a:pPr>
            </a:p>
          </p:txBody>
        </p:sp>
      </p:grpSp>
      <p:grpSp>
        <p:nvGrpSpPr>
          <p:cNvPr name="Group 18" id="18"/>
          <p:cNvGrpSpPr/>
          <p:nvPr/>
        </p:nvGrpSpPr>
        <p:grpSpPr>
          <a:xfrm rot="0">
            <a:off x="3767603" y="8037192"/>
            <a:ext cx="12682941" cy="1208110"/>
            <a:chOff x="0" y="0"/>
            <a:chExt cx="4651867" cy="443112"/>
          </a:xfrm>
        </p:grpSpPr>
        <p:sp>
          <p:nvSpPr>
            <p:cNvPr name="Freeform 19" id="19"/>
            <p:cNvSpPr/>
            <p:nvPr/>
          </p:nvSpPr>
          <p:spPr>
            <a:xfrm flipH="false" flipV="false" rot="0">
              <a:off x="0" y="0"/>
              <a:ext cx="4651867" cy="443112"/>
            </a:xfrm>
            <a:custGeom>
              <a:avLst/>
              <a:gdLst/>
              <a:ahLst/>
              <a:cxnLst/>
              <a:rect r="r" b="b" t="t" l="l"/>
              <a:pathLst>
                <a:path h="443112" w="4651867">
                  <a:moveTo>
                    <a:pt x="18923" y="0"/>
                  </a:moveTo>
                  <a:lnTo>
                    <a:pt x="4632944" y="0"/>
                  </a:lnTo>
                  <a:cubicBezTo>
                    <a:pt x="4643395" y="0"/>
                    <a:pt x="4651867" y="8472"/>
                    <a:pt x="4651867" y="18923"/>
                  </a:cubicBezTo>
                  <a:lnTo>
                    <a:pt x="4651867" y="424189"/>
                  </a:lnTo>
                  <a:cubicBezTo>
                    <a:pt x="4651867" y="434640"/>
                    <a:pt x="4643395" y="443112"/>
                    <a:pt x="4632944" y="443112"/>
                  </a:cubicBezTo>
                  <a:lnTo>
                    <a:pt x="18923" y="443112"/>
                  </a:lnTo>
                  <a:cubicBezTo>
                    <a:pt x="13904" y="443112"/>
                    <a:pt x="9091" y="441119"/>
                    <a:pt x="5542" y="437570"/>
                  </a:cubicBezTo>
                  <a:cubicBezTo>
                    <a:pt x="1994" y="434021"/>
                    <a:pt x="0" y="429208"/>
                    <a:pt x="0" y="424189"/>
                  </a:cubicBezTo>
                  <a:lnTo>
                    <a:pt x="0" y="18923"/>
                  </a:lnTo>
                  <a:cubicBezTo>
                    <a:pt x="0" y="8472"/>
                    <a:pt x="8472" y="0"/>
                    <a:pt x="18923" y="0"/>
                  </a:cubicBezTo>
                  <a:close/>
                </a:path>
              </a:pathLst>
            </a:custGeom>
            <a:solidFill>
              <a:srgbClr val="FFFFFF">
                <a:alpha val="98824"/>
              </a:srgbClr>
            </a:solidFill>
          </p:spPr>
        </p:sp>
        <p:sp>
          <p:nvSpPr>
            <p:cNvPr name="TextBox 20" id="20"/>
            <p:cNvSpPr txBox="true"/>
            <p:nvPr/>
          </p:nvSpPr>
          <p:spPr>
            <a:xfrm>
              <a:off x="0" y="-19050"/>
              <a:ext cx="4651867" cy="462162"/>
            </a:xfrm>
            <a:prstGeom prst="rect">
              <a:avLst/>
            </a:prstGeom>
          </p:spPr>
          <p:txBody>
            <a:bodyPr anchor="ctr" rtlCol="false" tIns="50800" lIns="50800" bIns="50800" rIns="50800"/>
            <a:lstStyle/>
            <a:p>
              <a:pPr algn="ctr">
                <a:lnSpc>
                  <a:spcPts val="2859"/>
                </a:lnSpc>
              </a:pPr>
            </a:p>
          </p:txBody>
        </p:sp>
      </p:grpSp>
      <p:sp>
        <p:nvSpPr>
          <p:cNvPr name="TextBox 21" id="21"/>
          <p:cNvSpPr txBox="true"/>
          <p:nvPr/>
        </p:nvSpPr>
        <p:spPr>
          <a:xfrm rot="0">
            <a:off x="2790850" y="1869635"/>
            <a:ext cx="14636447" cy="594971"/>
          </a:xfrm>
          <a:prstGeom prst="rect">
            <a:avLst/>
          </a:prstGeom>
        </p:spPr>
        <p:txBody>
          <a:bodyPr anchor="t" rtlCol="false" tIns="0" lIns="0" bIns="0" rIns="0">
            <a:spAutoFit/>
          </a:bodyPr>
          <a:lstStyle/>
          <a:p>
            <a:pPr algn="ctr">
              <a:lnSpc>
                <a:spcPts val="2311"/>
              </a:lnSpc>
            </a:pPr>
            <a:r>
              <a:rPr lang="en-US" sz="1651" b="true">
                <a:solidFill>
                  <a:srgbClr val="100F0D"/>
                </a:solidFill>
                <a:latin typeface="Montserrat Light Bold"/>
                <a:ea typeface="Montserrat Light Bold"/>
                <a:cs typeface="Montserrat Light Bold"/>
                <a:sym typeface="Montserrat Light Bold"/>
              </a:rPr>
              <a:t>1-Veri doğruluğu: CAN hattından gelen verilerin zaman damgası ile eksiksiz bir şekilde kaydedilmesi ve hatasız </a:t>
            </a:r>
          </a:p>
          <a:p>
            <a:pPr algn="ctr">
              <a:lnSpc>
                <a:spcPts val="2311"/>
              </a:lnSpc>
            </a:pPr>
            <a:r>
              <a:rPr lang="en-US" b="true" sz="1651">
                <a:solidFill>
                  <a:srgbClr val="100F0D"/>
                </a:solidFill>
                <a:latin typeface="Montserrat Light Bold"/>
                <a:ea typeface="Montserrat Light Bold"/>
                <a:cs typeface="Montserrat Light Bold"/>
                <a:sym typeface="Montserrat Light Bold"/>
              </a:rPr>
              <a:t>aktarılması sorunu, veriler için bir zaman damgası oluşturulup verilerin eksiksiz aktarımı sağlanarak çözüldü.</a:t>
            </a:r>
          </a:p>
        </p:txBody>
      </p:sp>
      <p:sp>
        <p:nvSpPr>
          <p:cNvPr name="TextBox 22" id="22"/>
          <p:cNvSpPr txBox="true"/>
          <p:nvPr/>
        </p:nvSpPr>
        <p:spPr>
          <a:xfrm rot="0">
            <a:off x="3584300" y="3388502"/>
            <a:ext cx="13049546" cy="603208"/>
          </a:xfrm>
          <a:prstGeom prst="rect">
            <a:avLst/>
          </a:prstGeom>
        </p:spPr>
        <p:txBody>
          <a:bodyPr anchor="t" rtlCol="false" tIns="0" lIns="0" bIns="0" rIns="0">
            <a:spAutoFit/>
          </a:bodyPr>
          <a:lstStyle/>
          <a:p>
            <a:pPr algn="ctr">
              <a:lnSpc>
                <a:spcPts val="2345"/>
              </a:lnSpc>
            </a:pPr>
            <a:r>
              <a:rPr lang="en-US" sz="1675" b="true">
                <a:solidFill>
                  <a:srgbClr val="100F0D"/>
                </a:solidFill>
                <a:latin typeface="Montserrat Light Bold"/>
                <a:ea typeface="Montserrat Light Bold"/>
                <a:cs typeface="Montserrat Light Bold"/>
                <a:sym typeface="Montserrat Light Bold"/>
              </a:rPr>
              <a:t>2-Veri Hacmi : Toplanan verilerin yüksek hacmi, depolama ve analiz süreçlerini zorlaştırdı. Bunun çözümü olarak </a:t>
            </a:r>
          </a:p>
          <a:p>
            <a:pPr algn="ctr">
              <a:lnSpc>
                <a:spcPts val="2345"/>
              </a:lnSpc>
            </a:pPr>
            <a:r>
              <a:rPr lang="en-US" b="true" sz="1675">
                <a:solidFill>
                  <a:srgbClr val="100F0D"/>
                </a:solidFill>
                <a:latin typeface="Montserrat Light Bold"/>
                <a:ea typeface="Montserrat Light Bold"/>
                <a:cs typeface="Montserrat Light Bold"/>
                <a:sym typeface="Montserrat Light Bold"/>
              </a:rPr>
              <a:t>da MikroSD kartta verileri depolayarak alandan tasarruf sağlandı ve veriler paketler halinde iletildi.</a:t>
            </a:r>
          </a:p>
        </p:txBody>
      </p:sp>
      <p:sp>
        <p:nvSpPr>
          <p:cNvPr name="TextBox 23" id="23"/>
          <p:cNvSpPr txBox="true"/>
          <p:nvPr/>
        </p:nvSpPr>
        <p:spPr>
          <a:xfrm rot="0">
            <a:off x="3822291" y="5026165"/>
            <a:ext cx="12573564" cy="945667"/>
          </a:xfrm>
          <a:prstGeom prst="rect">
            <a:avLst/>
          </a:prstGeom>
        </p:spPr>
        <p:txBody>
          <a:bodyPr anchor="t" rtlCol="false" tIns="0" lIns="0" bIns="0" rIns="0">
            <a:spAutoFit/>
          </a:bodyPr>
          <a:lstStyle/>
          <a:p>
            <a:pPr algn="ctr">
              <a:lnSpc>
                <a:spcPts val="2449"/>
              </a:lnSpc>
            </a:pPr>
            <a:r>
              <a:rPr lang="en-US" b="true" sz="1749">
                <a:solidFill>
                  <a:srgbClr val="100F0D"/>
                </a:solidFill>
                <a:latin typeface="Montserrat Light Bold"/>
                <a:ea typeface="Montserrat Light Bold"/>
                <a:cs typeface="Montserrat Light Bold"/>
                <a:sym typeface="Montserrat Light Bold"/>
              </a:rPr>
              <a:t>3-Cihaz Entegrasyonu : Farklı donanımların ( STM32,ESP32, MikroSD)  birbiriyle sorunsuz bir şekilde iletişim kurması gerekiyordu . Bu da gerek TJA1050 gibi donanımsal bileşenler gerek UART,SPI,CANBUS gibi haberleşme protokolleri ile cihazların sorunsuz haberleşmesi sağlandı. </a:t>
            </a:r>
          </a:p>
        </p:txBody>
      </p:sp>
      <p:sp>
        <p:nvSpPr>
          <p:cNvPr name="TextBox 24" id="24"/>
          <p:cNvSpPr txBox="true"/>
          <p:nvPr/>
        </p:nvSpPr>
        <p:spPr>
          <a:xfrm rot="0">
            <a:off x="3822291" y="6610007"/>
            <a:ext cx="12335573" cy="908940"/>
          </a:xfrm>
          <a:prstGeom prst="rect">
            <a:avLst/>
          </a:prstGeom>
        </p:spPr>
        <p:txBody>
          <a:bodyPr anchor="t" rtlCol="false" tIns="0" lIns="0" bIns="0" rIns="0">
            <a:spAutoFit/>
          </a:bodyPr>
          <a:lstStyle/>
          <a:p>
            <a:pPr algn="ctr">
              <a:lnSpc>
                <a:spcPts val="2376"/>
              </a:lnSpc>
            </a:pPr>
            <a:r>
              <a:rPr lang="en-US" b="true" sz="1697">
                <a:solidFill>
                  <a:srgbClr val="100F0D"/>
                </a:solidFill>
                <a:latin typeface="Montserrat Light Bold"/>
                <a:ea typeface="Montserrat Light Bold"/>
                <a:cs typeface="Montserrat Light Bold"/>
                <a:sym typeface="Montserrat Light Bold"/>
              </a:rPr>
              <a:t>4-Gecikme : Anlık verilerin buluta aktarımı sırasında oluşabilecek ağ gecikmeleri veri kaybına yol açabilirdi. Bu sorun da verilerin hem mikroSD karta kaydedilmesi hem de sunucuya paketler halinde gönderilmesi sayesinde çözüldü.</a:t>
            </a:r>
          </a:p>
        </p:txBody>
      </p:sp>
      <p:sp>
        <p:nvSpPr>
          <p:cNvPr name="TextBox 25" id="25"/>
          <p:cNvSpPr txBox="true"/>
          <p:nvPr/>
        </p:nvSpPr>
        <p:spPr>
          <a:xfrm rot="0">
            <a:off x="3111287" y="8299855"/>
            <a:ext cx="13522559" cy="644682"/>
          </a:xfrm>
          <a:prstGeom prst="rect">
            <a:avLst/>
          </a:prstGeom>
        </p:spPr>
        <p:txBody>
          <a:bodyPr anchor="t" rtlCol="false" tIns="0" lIns="0" bIns="0" rIns="0">
            <a:spAutoFit/>
          </a:bodyPr>
          <a:lstStyle/>
          <a:p>
            <a:pPr algn="ctr">
              <a:lnSpc>
                <a:spcPts val="2517"/>
              </a:lnSpc>
            </a:pPr>
            <a:r>
              <a:rPr lang="en-US" sz="1798" b="true">
                <a:solidFill>
                  <a:srgbClr val="100F0D"/>
                </a:solidFill>
                <a:latin typeface="Montserrat Light Bold"/>
                <a:ea typeface="Montserrat Light Bold"/>
                <a:cs typeface="Montserrat Light Bold"/>
                <a:sym typeface="Montserrat Light Bold"/>
              </a:rPr>
              <a:t>5-Veri güvenliği : Buluta aktarılan verilerin güvenliğinin sağlanması sorunu ise AWS IoT sertifikaları </a:t>
            </a:r>
          </a:p>
          <a:p>
            <a:pPr algn="ctr">
              <a:lnSpc>
                <a:spcPts val="2517"/>
              </a:lnSpc>
            </a:pPr>
            <a:r>
              <a:rPr lang="en-US" b="true" sz="1798">
                <a:solidFill>
                  <a:srgbClr val="100F0D"/>
                </a:solidFill>
                <a:latin typeface="Montserrat Light Bold"/>
                <a:ea typeface="Montserrat Light Bold"/>
                <a:cs typeface="Montserrat Light Bold"/>
                <a:sym typeface="Montserrat Light Bold"/>
              </a:rPr>
              <a:t>ve güvenlik protokolleriyle veri transferinde koruma sağlandı.</a:t>
            </a:r>
          </a:p>
        </p:txBody>
      </p:sp>
    </p:spTree>
  </p:cSld>
  <p:clrMapOvr>
    <a:masterClrMapping/>
  </p:clrMapOvr>
</p:sld>
</file>

<file path=ppt/slides/slide8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9167986" y="8119542"/>
            <a:ext cx="4128022" cy="437161"/>
          </a:xfrm>
          <a:custGeom>
            <a:avLst/>
            <a:gdLst/>
            <a:ahLst/>
            <a:cxnLst/>
            <a:rect r="r" b="b" t="t" l="l"/>
            <a:pathLst>
              <a:path h="437161" w="4128022">
                <a:moveTo>
                  <a:pt x="0" y="0"/>
                </a:moveTo>
                <a:lnTo>
                  <a:pt x="4128022" y="0"/>
                </a:lnTo>
                <a:lnTo>
                  <a:pt x="4128022" y="437161"/>
                </a:lnTo>
                <a:lnTo>
                  <a:pt x="0" y="437161"/>
                </a:lnTo>
                <a:lnTo>
                  <a:pt x="0" y="0"/>
                </a:lnTo>
                <a:close/>
              </a:path>
            </a:pathLst>
          </a:custGeom>
          <a:blipFill>
            <a:blip r:embed="rId3"/>
            <a:stretch>
              <a:fillRect l="0" t="-86495" r="0" b="0"/>
            </a:stretch>
          </a:blipFill>
        </p:spPr>
      </p:sp>
      <p:grpSp>
        <p:nvGrpSpPr>
          <p:cNvPr name="Group 4" id="4"/>
          <p:cNvGrpSpPr/>
          <p:nvPr/>
        </p:nvGrpSpPr>
        <p:grpSpPr>
          <a:xfrm rot="0">
            <a:off x="9182829" y="4032069"/>
            <a:ext cx="4113179" cy="4087473"/>
            <a:chOff x="0" y="0"/>
            <a:chExt cx="1279723" cy="1271725"/>
          </a:xfrm>
        </p:grpSpPr>
        <p:sp>
          <p:nvSpPr>
            <p:cNvPr name="Freeform 5" id="5"/>
            <p:cNvSpPr/>
            <p:nvPr/>
          </p:nvSpPr>
          <p:spPr>
            <a:xfrm flipH="false" flipV="false" rot="0">
              <a:off x="0" y="0"/>
              <a:ext cx="1279723" cy="1271725"/>
            </a:xfrm>
            <a:custGeom>
              <a:avLst/>
              <a:gdLst/>
              <a:ahLst/>
              <a:cxnLst/>
              <a:rect r="r" b="b" t="t" l="l"/>
              <a:pathLst>
                <a:path h="1271725" w="1279723">
                  <a:moveTo>
                    <a:pt x="0" y="0"/>
                  </a:moveTo>
                  <a:lnTo>
                    <a:pt x="1279723" y="0"/>
                  </a:lnTo>
                  <a:lnTo>
                    <a:pt x="1279723" y="1271725"/>
                  </a:lnTo>
                  <a:lnTo>
                    <a:pt x="0" y="1271725"/>
                  </a:lnTo>
                  <a:close/>
                </a:path>
              </a:pathLst>
            </a:custGeom>
            <a:solidFill>
              <a:srgbClr val="1A1A1A"/>
            </a:solidFill>
          </p:spPr>
        </p:sp>
        <p:sp>
          <p:nvSpPr>
            <p:cNvPr name="TextBox 6" id="6"/>
            <p:cNvSpPr txBox="true"/>
            <p:nvPr/>
          </p:nvSpPr>
          <p:spPr>
            <a:xfrm>
              <a:off x="0" y="-57150"/>
              <a:ext cx="1279723" cy="1328875"/>
            </a:xfrm>
            <a:prstGeom prst="rect">
              <a:avLst/>
            </a:prstGeom>
          </p:spPr>
          <p:txBody>
            <a:bodyPr anchor="ctr" rtlCol="false" tIns="50800" lIns="50800" bIns="50800" rIns="50800"/>
            <a:lstStyle/>
            <a:p>
              <a:pPr algn="ctr" marL="0" indent="0" lvl="0">
                <a:lnSpc>
                  <a:spcPts val="4114"/>
                </a:lnSpc>
                <a:spcBef>
                  <a:spcPct val="0"/>
                </a:spcBef>
              </a:pPr>
              <a:r>
                <a:rPr lang="en-US" sz="2981" i="true" spc="29">
                  <a:solidFill>
                    <a:srgbClr val="FFFFFF"/>
                  </a:solidFill>
                  <a:latin typeface="DM Sans Italics"/>
                  <a:ea typeface="DM Sans Italics"/>
                  <a:cs typeface="DM Sans Italics"/>
                  <a:sym typeface="DM Sans Italics"/>
                </a:rPr>
                <a:t>Daha karmaşık veri analitik algoritmaları ve daha fazla mesajın işlenmesi</a:t>
              </a:r>
            </a:p>
          </p:txBody>
        </p:sp>
      </p:grpSp>
      <p:sp>
        <p:nvSpPr>
          <p:cNvPr name="Freeform 7" id="7"/>
          <p:cNvSpPr/>
          <p:nvPr/>
        </p:nvSpPr>
        <p:spPr>
          <a:xfrm flipH="false" flipV="false" rot="0">
            <a:off x="4716114" y="8119542"/>
            <a:ext cx="4128022" cy="437161"/>
          </a:xfrm>
          <a:custGeom>
            <a:avLst/>
            <a:gdLst/>
            <a:ahLst/>
            <a:cxnLst/>
            <a:rect r="r" b="b" t="t" l="l"/>
            <a:pathLst>
              <a:path h="437161" w="4128022">
                <a:moveTo>
                  <a:pt x="0" y="0"/>
                </a:moveTo>
                <a:lnTo>
                  <a:pt x="4128022" y="0"/>
                </a:lnTo>
                <a:lnTo>
                  <a:pt x="4128022" y="437161"/>
                </a:lnTo>
                <a:lnTo>
                  <a:pt x="0" y="437161"/>
                </a:lnTo>
                <a:lnTo>
                  <a:pt x="0" y="0"/>
                </a:lnTo>
                <a:close/>
              </a:path>
            </a:pathLst>
          </a:custGeom>
          <a:blipFill>
            <a:blip r:embed="rId3"/>
            <a:stretch>
              <a:fillRect l="0" t="-86495" r="0" b="0"/>
            </a:stretch>
          </a:blipFill>
        </p:spPr>
      </p:sp>
      <p:grpSp>
        <p:nvGrpSpPr>
          <p:cNvPr name="Group 8" id="8"/>
          <p:cNvGrpSpPr/>
          <p:nvPr/>
        </p:nvGrpSpPr>
        <p:grpSpPr>
          <a:xfrm rot="0">
            <a:off x="4730957" y="4032069"/>
            <a:ext cx="4113179" cy="4087473"/>
            <a:chOff x="0" y="0"/>
            <a:chExt cx="1279723" cy="1271725"/>
          </a:xfrm>
        </p:grpSpPr>
        <p:sp>
          <p:nvSpPr>
            <p:cNvPr name="Freeform 9" id="9"/>
            <p:cNvSpPr/>
            <p:nvPr/>
          </p:nvSpPr>
          <p:spPr>
            <a:xfrm flipH="false" flipV="false" rot="0">
              <a:off x="0" y="0"/>
              <a:ext cx="1279723" cy="1271725"/>
            </a:xfrm>
            <a:custGeom>
              <a:avLst/>
              <a:gdLst/>
              <a:ahLst/>
              <a:cxnLst/>
              <a:rect r="r" b="b" t="t" l="l"/>
              <a:pathLst>
                <a:path h="1271725" w="1279723">
                  <a:moveTo>
                    <a:pt x="0" y="0"/>
                  </a:moveTo>
                  <a:lnTo>
                    <a:pt x="1279723" y="0"/>
                  </a:lnTo>
                  <a:lnTo>
                    <a:pt x="1279723" y="1271725"/>
                  </a:lnTo>
                  <a:lnTo>
                    <a:pt x="0" y="1271725"/>
                  </a:lnTo>
                  <a:close/>
                </a:path>
              </a:pathLst>
            </a:custGeom>
            <a:solidFill>
              <a:srgbClr val="1A1A1A"/>
            </a:solidFill>
          </p:spPr>
        </p:sp>
        <p:sp>
          <p:nvSpPr>
            <p:cNvPr name="TextBox 10" id="10"/>
            <p:cNvSpPr txBox="true"/>
            <p:nvPr/>
          </p:nvSpPr>
          <p:spPr>
            <a:xfrm>
              <a:off x="0" y="-57150"/>
              <a:ext cx="1279723" cy="1328875"/>
            </a:xfrm>
            <a:prstGeom prst="rect">
              <a:avLst/>
            </a:prstGeom>
          </p:spPr>
          <p:txBody>
            <a:bodyPr anchor="ctr" rtlCol="false" tIns="50800" lIns="50800" bIns="50800" rIns="50800"/>
            <a:lstStyle/>
            <a:p>
              <a:pPr algn="ctr" marL="0" indent="0" lvl="0">
                <a:lnSpc>
                  <a:spcPts val="4114"/>
                </a:lnSpc>
                <a:spcBef>
                  <a:spcPct val="0"/>
                </a:spcBef>
              </a:pPr>
              <a:r>
                <a:rPr lang="en-US" sz="2981" i="true" spc="29">
                  <a:solidFill>
                    <a:srgbClr val="FFFFFF"/>
                  </a:solidFill>
                  <a:latin typeface="DM Sans Italics"/>
                  <a:ea typeface="DM Sans Italics"/>
                  <a:cs typeface="DM Sans Italics"/>
                  <a:sym typeface="DM Sans Italics"/>
                </a:rPr>
                <a:t>SIM modülü kullanılarak daha iyi  bir ağ erişimi. </a:t>
              </a:r>
            </a:p>
          </p:txBody>
        </p:sp>
      </p:grpSp>
      <p:sp>
        <p:nvSpPr>
          <p:cNvPr name="Freeform 11" id="11"/>
          <p:cNvSpPr/>
          <p:nvPr/>
        </p:nvSpPr>
        <p:spPr>
          <a:xfrm flipH="false" flipV="false" rot="0">
            <a:off x="261794" y="8119542"/>
            <a:ext cx="4128022" cy="437161"/>
          </a:xfrm>
          <a:custGeom>
            <a:avLst/>
            <a:gdLst/>
            <a:ahLst/>
            <a:cxnLst/>
            <a:rect r="r" b="b" t="t" l="l"/>
            <a:pathLst>
              <a:path h="437161" w="4128022">
                <a:moveTo>
                  <a:pt x="0" y="0"/>
                </a:moveTo>
                <a:lnTo>
                  <a:pt x="4128022" y="0"/>
                </a:lnTo>
                <a:lnTo>
                  <a:pt x="4128022" y="437161"/>
                </a:lnTo>
                <a:lnTo>
                  <a:pt x="0" y="437161"/>
                </a:lnTo>
                <a:lnTo>
                  <a:pt x="0" y="0"/>
                </a:lnTo>
                <a:close/>
              </a:path>
            </a:pathLst>
          </a:custGeom>
          <a:blipFill>
            <a:blip r:embed="rId3"/>
            <a:stretch>
              <a:fillRect l="0" t="-86495" r="0" b="0"/>
            </a:stretch>
          </a:blipFill>
        </p:spPr>
      </p:sp>
      <p:grpSp>
        <p:nvGrpSpPr>
          <p:cNvPr name="Group 12" id="12"/>
          <p:cNvGrpSpPr/>
          <p:nvPr/>
        </p:nvGrpSpPr>
        <p:grpSpPr>
          <a:xfrm rot="0">
            <a:off x="276637" y="4032069"/>
            <a:ext cx="4113179" cy="4087473"/>
            <a:chOff x="0" y="0"/>
            <a:chExt cx="1279723" cy="1271725"/>
          </a:xfrm>
        </p:grpSpPr>
        <p:sp>
          <p:nvSpPr>
            <p:cNvPr name="Freeform 13" id="13"/>
            <p:cNvSpPr/>
            <p:nvPr/>
          </p:nvSpPr>
          <p:spPr>
            <a:xfrm flipH="false" flipV="false" rot="0">
              <a:off x="0" y="0"/>
              <a:ext cx="1279723" cy="1271725"/>
            </a:xfrm>
            <a:custGeom>
              <a:avLst/>
              <a:gdLst/>
              <a:ahLst/>
              <a:cxnLst/>
              <a:rect r="r" b="b" t="t" l="l"/>
              <a:pathLst>
                <a:path h="1271725" w="1279723">
                  <a:moveTo>
                    <a:pt x="0" y="0"/>
                  </a:moveTo>
                  <a:lnTo>
                    <a:pt x="1279723" y="0"/>
                  </a:lnTo>
                  <a:lnTo>
                    <a:pt x="1279723" y="1271725"/>
                  </a:lnTo>
                  <a:lnTo>
                    <a:pt x="0" y="1271725"/>
                  </a:lnTo>
                  <a:close/>
                </a:path>
              </a:pathLst>
            </a:custGeom>
            <a:solidFill>
              <a:srgbClr val="1A1A1A"/>
            </a:solidFill>
          </p:spPr>
        </p:sp>
        <p:sp>
          <p:nvSpPr>
            <p:cNvPr name="TextBox 14" id="14"/>
            <p:cNvSpPr txBox="true"/>
            <p:nvPr/>
          </p:nvSpPr>
          <p:spPr>
            <a:xfrm>
              <a:off x="0" y="-57150"/>
              <a:ext cx="1279723" cy="1328875"/>
            </a:xfrm>
            <a:prstGeom prst="rect">
              <a:avLst/>
            </a:prstGeom>
          </p:spPr>
          <p:txBody>
            <a:bodyPr anchor="ctr" rtlCol="false" tIns="50800" lIns="50800" bIns="50800" rIns="50800"/>
            <a:lstStyle/>
            <a:p>
              <a:pPr algn="ctr" marL="0" indent="0" lvl="0">
                <a:lnSpc>
                  <a:spcPts val="4114"/>
                </a:lnSpc>
                <a:spcBef>
                  <a:spcPct val="0"/>
                </a:spcBef>
              </a:pPr>
              <a:r>
                <a:rPr lang="en-US" sz="2981" i="true" spc="29">
                  <a:solidFill>
                    <a:srgbClr val="FFFFFF"/>
                  </a:solidFill>
                  <a:latin typeface="DM Sans Italics"/>
                  <a:ea typeface="DM Sans Italics"/>
                  <a:cs typeface="DM Sans Italics"/>
                  <a:sym typeface="DM Sans Italics"/>
                </a:rPr>
                <a:t>Sistemin daha fazla otobüs entegrasyonu sağlanabilir.</a:t>
              </a:r>
            </a:p>
          </p:txBody>
        </p:sp>
      </p:grpSp>
      <p:grpSp>
        <p:nvGrpSpPr>
          <p:cNvPr name="Group 15" id="15"/>
          <p:cNvGrpSpPr/>
          <p:nvPr/>
        </p:nvGrpSpPr>
        <p:grpSpPr>
          <a:xfrm rot="0">
            <a:off x="1308642" y="3007485"/>
            <a:ext cx="2049168" cy="204916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name="TextBox 17" id="17"/>
            <p:cNvSpPr txBox="true"/>
            <p:nvPr/>
          </p:nvSpPr>
          <p:spPr>
            <a:xfrm>
              <a:off x="76200" y="19050"/>
              <a:ext cx="660400" cy="717550"/>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18" id="18"/>
          <p:cNvGrpSpPr/>
          <p:nvPr/>
        </p:nvGrpSpPr>
        <p:grpSpPr>
          <a:xfrm rot="0">
            <a:off x="5755541" y="3007485"/>
            <a:ext cx="2049168" cy="2049168"/>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21" id="21"/>
          <p:cNvGrpSpPr/>
          <p:nvPr/>
        </p:nvGrpSpPr>
        <p:grpSpPr>
          <a:xfrm rot="0">
            <a:off x="10216185" y="3007485"/>
            <a:ext cx="2049168" cy="2049168"/>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name="TextBox 23" id="23"/>
            <p:cNvSpPr txBox="true"/>
            <p:nvPr/>
          </p:nvSpPr>
          <p:spPr>
            <a:xfrm>
              <a:off x="76200" y="19050"/>
              <a:ext cx="660400" cy="717550"/>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Freeform 24" id="24"/>
          <p:cNvSpPr/>
          <p:nvPr/>
        </p:nvSpPr>
        <p:spPr>
          <a:xfrm flipH="false" flipV="false" rot="0">
            <a:off x="1719954" y="3370922"/>
            <a:ext cx="1211702" cy="1322294"/>
          </a:xfrm>
          <a:custGeom>
            <a:avLst/>
            <a:gdLst/>
            <a:ahLst/>
            <a:cxnLst/>
            <a:rect r="r" b="b" t="t" l="l"/>
            <a:pathLst>
              <a:path h="1322294" w="1211702">
                <a:moveTo>
                  <a:pt x="0" y="0"/>
                </a:moveTo>
                <a:lnTo>
                  <a:pt x="1211702" y="0"/>
                </a:lnTo>
                <a:lnTo>
                  <a:pt x="1211702" y="1322294"/>
                </a:lnTo>
                <a:lnTo>
                  <a:pt x="0" y="13222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false" rot="0">
            <a:off x="6199582" y="3370922"/>
            <a:ext cx="1160684" cy="1393835"/>
          </a:xfrm>
          <a:custGeom>
            <a:avLst/>
            <a:gdLst/>
            <a:ahLst/>
            <a:cxnLst/>
            <a:rect r="r" b="b" t="t" l="l"/>
            <a:pathLst>
              <a:path h="1393835" w="1160684">
                <a:moveTo>
                  <a:pt x="0" y="0"/>
                </a:moveTo>
                <a:lnTo>
                  <a:pt x="1160684" y="0"/>
                </a:lnTo>
                <a:lnTo>
                  <a:pt x="1160684" y="1393834"/>
                </a:lnTo>
                <a:lnTo>
                  <a:pt x="0" y="13938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6" id="26"/>
          <p:cNvSpPr/>
          <p:nvPr/>
        </p:nvSpPr>
        <p:spPr>
          <a:xfrm flipH="false" flipV="false" rot="0">
            <a:off x="10555461" y="3340145"/>
            <a:ext cx="1353071" cy="1353071"/>
          </a:xfrm>
          <a:custGeom>
            <a:avLst/>
            <a:gdLst/>
            <a:ahLst/>
            <a:cxnLst/>
            <a:rect r="r" b="b" t="t" l="l"/>
            <a:pathLst>
              <a:path h="1353071" w="1353071">
                <a:moveTo>
                  <a:pt x="0" y="0"/>
                </a:moveTo>
                <a:lnTo>
                  <a:pt x="1353071" y="0"/>
                </a:lnTo>
                <a:lnTo>
                  <a:pt x="1353071" y="1353071"/>
                </a:lnTo>
                <a:lnTo>
                  <a:pt x="0" y="135307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7" id="27"/>
          <p:cNvSpPr txBox="true"/>
          <p:nvPr/>
        </p:nvSpPr>
        <p:spPr>
          <a:xfrm rot="0">
            <a:off x="2343797" y="1155414"/>
            <a:ext cx="13617940" cy="1594138"/>
          </a:xfrm>
          <a:prstGeom prst="rect">
            <a:avLst/>
          </a:prstGeom>
        </p:spPr>
        <p:txBody>
          <a:bodyPr anchor="t" rtlCol="false" tIns="0" lIns="0" bIns="0" rIns="0">
            <a:spAutoFit/>
          </a:bodyPr>
          <a:lstStyle/>
          <a:p>
            <a:pPr algn="ctr" marL="0" indent="0" lvl="0">
              <a:lnSpc>
                <a:spcPts val="13015"/>
              </a:lnSpc>
              <a:spcBef>
                <a:spcPct val="0"/>
              </a:spcBef>
            </a:pPr>
            <a:r>
              <a:rPr lang="en-US" b="true" sz="9431" spc="924">
                <a:solidFill>
                  <a:srgbClr val="231F20"/>
                </a:solidFill>
                <a:latin typeface="Oswald Bold"/>
                <a:ea typeface="Oswald Bold"/>
                <a:cs typeface="Oswald Bold"/>
                <a:sym typeface="Oswald Bold"/>
              </a:rPr>
              <a:t>GELECEK PLANLARI</a:t>
            </a:r>
          </a:p>
        </p:txBody>
      </p:sp>
      <p:sp>
        <p:nvSpPr>
          <p:cNvPr name="Freeform 28" id="28"/>
          <p:cNvSpPr/>
          <p:nvPr/>
        </p:nvSpPr>
        <p:spPr>
          <a:xfrm flipH="false" flipV="false" rot="0">
            <a:off x="13638908" y="8119542"/>
            <a:ext cx="4128022" cy="437161"/>
          </a:xfrm>
          <a:custGeom>
            <a:avLst/>
            <a:gdLst/>
            <a:ahLst/>
            <a:cxnLst/>
            <a:rect r="r" b="b" t="t" l="l"/>
            <a:pathLst>
              <a:path h="437161" w="4128022">
                <a:moveTo>
                  <a:pt x="0" y="0"/>
                </a:moveTo>
                <a:lnTo>
                  <a:pt x="4128021" y="0"/>
                </a:lnTo>
                <a:lnTo>
                  <a:pt x="4128021" y="437161"/>
                </a:lnTo>
                <a:lnTo>
                  <a:pt x="0" y="437161"/>
                </a:lnTo>
                <a:lnTo>
                  <a:pt x="0" y="0"/>
                </a:lnTo>
                <a:close/>
              </a:path>
            </a:pathLst>
          </a:custGeom>
          <a:blipFill>
            <a:blip r:embed="rId3"/>
            <a:stretch>
              <a:fillRect l="0" t="-86495" r="0" b="0"/>
            </a:stretch>
          </a:blipFill>
        </p:spPr>
      </p:sp>
      <p:grpSp>
        <p:nvGrpSpPr>
          <p:cNvPr name="Group 29" id="29"/>
          <p:cNvGrpSpPr/>
          <p:nvPr/>
        </p:nvGrpSpPr>
        <p:grpSpPr>
          <a:xfrm rot="0">
            <a:off x="13653750" y="4032069"/>
            <a:ext cx="4113179" cy="4087473"/>
            <a:chOff x="0" y="0"/>
            <a:chExt cx="1279723" cy="1271725"/>
          </a:xfrm>
        </p:grpSpPr>
        <p:sp>
          <p:nvSpPr>
            <p:cNvPr name="Freeform 30" id="30"/>
            <p:cNvSpPr/>
            <p:nvPr/>
          </p:nvSpPr>
          <p:spPr>
            <a:xfrm flipH="false" flipV="false" rot="0">
              <a:off x="0" y="0"/>
              <a:ext cx="1279723" cy="1271725"/>
            </a:xfrm>
            <a:custGeom>
              <a:avLst/>
              <a:gdLst/>
              <a:ahLst/>
              <a:cxnLst/>
              <a:rect r="r" b="b" t="t" l="l"/>
              <a:pathLst>
                <a:path h="1271725" w="1279723">
                  <a:moveTo>
                    <a:pt x="0" y="0"/>
                  </a:moveTo>
                  <a:lnTo>
                    <a:pt x="1279723" y="0"/>
                  </a:lnTo>
                  <a:lnTo>
                    <a:pt x="1279723" y="1271725"/>
                  </a:lnTo>
                  <a:lnTo>
                    <a:pt x="0" y="1271725"/>
                  </a:lnTo>
                  <a:close/>
                </a:path>
              </a:pathLst>
            </a:custGeom>
            <a:solidFill>
              <a:srgbClr val="1A1A1A"/>
            </a:solidFill>
          </p:spPr>
        </p:sp>
        <p:sp>
          <p:nvSpPr>
            <p:cNvPr name="TextBox 31" id="31"/>
            <p:cNvSpPr txBox="true"/>
            <p:nvPr/>
          </p:nvSpPr>
          <p:spPr>
            <a:xfrm>
              <a:off x="0" y="-57150"/>
              <a:ext cx="1279723" cy="1328875"/>
            </a:xfrm>
            <a:prstGeom prst="rect">
              <a:avLst/>
            </a:prstGeom>
          </p:spPr>
          <p:txBody>
            <a:bodyPr anchor="ctr" rtlCol="false" tIns="50800" lIns="50800" bIns="50800" rIns="50800"/>
            <a:lstStyle/>
            <a:p>
              <a:pPr algn="ctr" marL="0" indent="0" lvl="0">
                <a:lnSpc>
                  <a:spcPts val="4114"/>
                </a:lnSpc>
                <a:spcBef>
                  <a:spcPct val="0"/>
                </a:spcBef>
              </a:pPr>
              <a:r>
                <a:rPr lang="en-US" sz="2981" i="true" spc="29">
                  <a:solidFill>
                    <a:srgbClr val="FFFFFF"/>
                  </a:solidFill>
                  <a:latin typeface="DM Sans Italics"/>
                  <a:ea typeface="DM Sans Italics"/>
                  <a:cs typeface="DM Sans Italics"/>
                  <a:sym typeface="DM Sans Italics"/>
                </a:rPr>
                <a:t>Makine öğrenmesiyle sürücü davranışlarının tahmini.</a:t>
              </a:r>
            </a:p>
          </p:txBody>
        </p:sp>
      </p:grpSp>
      <p:grpSp>
        <p:nvGrpSpPr>
          <p:cNvPr name="Group 32" id="32"/>
          <p:cNvGrpSpPr/>
          <p:nvPr/>
        </p:nvGrpSpPr>
        <p:grpSpPr>
          <a:xfrm rot="0">
            <a:off x="14685756" y="3007485"/>
            <a:ext cx="2049168" cy="2049168"/>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name="TextBox 34" id="34"/>
            <p:cNvSpPr txBox="true"/>
            <p:nvPr/>
          </p:nvSpPr>
          <p:spPr>
            <a:xfrm>
              <a:off x="76200" y="19050"/>
              <a:ext cx="660400" cy="717550"/>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Freeform 35" id="35"/>
          <p:cNvSpPr/>
          <p:nvPr/>
        </p:nvSpPr>
        <p:spPr>
          <a:xfrm flipH="false" flipV="false" rot="0">
            <a:off x="15097068" y="3370922"/>
            <a:ext cx="1211702" cy="1322294"/>
          </a:xfrm>
          <a:custGeom>
            <a:avLst/>
            <a:gdLst/>
            <a:ahLst/>
            <a:cxnLst/>
            <a:rect r="r" b="b" t="t" l="l"/>
            <a:pathLst>
              <a:path h="1322294" w="1211702">
                <a:moveTo>
                  <a:pt x="0" y="0"/>
                </a:moveTo>
                <a:lnTo>
                  <a:pt x="1211702" y="0"/>
                </a:lnTo>
                <a:lnTo>
                  <a:pt x="1211702" y="1322294"/>
                </a:lnTo>
                <a:lnTo>
                  <a:pt x="0" y="13222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6" id="36"/>
          <p:cNvSpPr/>
          <p:nvPr/>
        </p:nvSpPr>
        <p:spPr>
          <a:xfrm flipH="false" flipV="false" rot="257863">
            <a:off x="-794935" y="7514242"/>
            <a:ext cx="21273218" cy="9128145"/>
          </a:xfrm>
          <a:custGeom>
            <a:avLst/>
            <a:gdLst/>
            <a:ahLst/>
            <a:cxnLst/>
            <a:rect r="r" b="b" t="t" l="l"/>
            <a:pathLst>
              <a:path h="9128145" w="21273218">
                <a:moveTo>
                  <a:pt x="0" y="0"/>
                </a:moveTo>
                <a:lnTo>
                  <a:pt x="21273218" y="0"/>
                </a:lnTo>
                <a:lnTo>
                  <a:pt x="21273218" y="9128145"/>
                </a:lnTo>
                <a:lnTo>
                  <a:pt x="0" y="912814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8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0580377">
            <a:off x="9332597" y="-9483898"/>
            <a:ext cx="24036383" cy="24664199"/>
          </a:xfrm>
          <a:custGeom>
            <a:avLst/>
            <a:gdLst/>
            <a:ahLst/>
            <a:cxnLst/>
            <a:rect r="r" b="b" t="t" l="l"/>
            <a:pathLst>
              <a:path h="24664199" w="24036383">
                <a:moveTo>
                  <a:pt x="0" y="0"/>
                </a:moveTo>
                <a:lnTo>
                  <a:pt x="24036382" y="0"/>
                </a:lnTo>
                <a:lnTo>
                  <a:pt x="24036382" y="24664199"/>
                </a:lnTo>
                <a:lnTo>
                  <a:pt x="0" y="246641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827123" y="8804603"/>
            <a:ext cx="4965840" cy="453697"/>
          </a:xfrm>
          <a:prstGeom prst="rect">
            <a:avLst/>
          </a:prstGeom>
        </p:spPr>
        <p:txBody>
          <a:bodyPr anchor="t" rtlCol="false" tIns="0" lIns="0" bIns="0" rIns="0">
            <a:spAutoFit/>
          </a:bodyPr>
          <a:lstStyle/>
          <a:p>
            <a:pPr algn="l" marL="0" indent="0" lvl="0">
              <a:lnSpc>
                <a:spcPts val="3749"/>
              </a:lnSpc>
              <a:spcBef>
                <a:spcPct val="0"/>
              </a:spcBef>
            </a:pPr>
            <a:r>
              <a:rPr lang="en-US" b="true" sz="2678">
                <a:solidFill>
                  <a:srgbClr val="000000"/>
                </a:solidFill>
                <a:latin typeface="DM Sans Bold"/>
                <a:ea typeface="DM Sans Bold"/>
                <a:cs typeface="DM Sans Bold"/>
                <a:sym typeface="DM Sans Bold"/>
              </a:rPr>
              <a:t>RAŞİT TEKİN         </a:t>
            </a:r>
          </a:p>
        </p:txBody>
      </p:sp>
      <p:sp>
        <p:nvSpPr>
          <p:cNvPr name="TextBox 5" id="5"/>
          <p:cNvSpPr txBox="true"/>
          <p:nvPr/>
        </p:nvSpPr>
        <p:spPr>
          <a:xfrm rot="0">
            <a:off x="1028700" y="692493"/>
            <a:ext cx="8097687" cy="4889788"/>
          </a:xfrm>
          <a:prstGeom prst="rect">
            <a:avLst/>
          </a:prstGeom>
        </p:spPr>
        <p:txBody>
          <a:bodyPr anchor="t" rtlCol="false" tIns="0" lIns="0" bIns="0" rIns="0">
            <a:spAutoFit/>
          </a:bodyPr>
          <a:lstStyle/>
          <a:p>
            <a:pPr algn="l" marL="0" indent="0" lvl="0">
              <a:lnSpc>
                <a:spcPts val="13015"/>
              </a:lnSpc>
              <a:spcBef>
                <a:spcPct val="0"/>
              </a:spcBef>
            </a:pPr>
            <a:r>
              <a:rPr lang="en-US" b="true" sz="9431" spc="924">
                <a:solidFill>
                  <a:srgbClr val="231F20"/>
                </a:solidFill>
                <a:latin typeface="Oswald Bold"/>
                <a:ea typeface="Oswald Bold"/>
                <a:cs typeface="Oswald Bold"/>
                <a:sym typeface="Oswald Bold"/>
              </a:rPr>
              <a:t>DİNLEDİĞİNİZİÇİN TEŞEKKÜRLER</a:t>
            </a:r>
          </a:p>
        </p:txBody>
      </p:sp>
      <p:sp>
        <p:nvSpPr>
          <p:cNvPr name="Freeform 6" id="6"/>
          <p:cNvSpPr/>
          <p:nvPr/>
        </p:nvSpPr>
        <p:spPr>
          <a:xfrm flipH="true" flipV="false" rot="0">
            <a:off x="-4113674" y="7740825"/>
            <a:ext cx="11881594" cy="3564478"/>
          </a:xfrm>
          <a:custGeom>
            <a:avLst/>
            <a:gdLst/>
            <a:ahLst/>
            <a:cxnLst/>
            <a:rect r="r" b="b" t="t" l="l"/>
            <a:pathLst>
              <a:path h="3564478" w="11881594">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395104" y="-258764"/>
            <a:ext cx="4636151" cy="3477113"/>
          </a:xfrm>
          <a:custGeom>
            <a:avLst/>
            <a:gdLst/>
            <a:ahLst/>
            <a:cxnLst/>
            <a:rect r="r" b="b" t="t" l="l"/>
            <a:pathLst>
              <a:path h="3477113" w="4636151">
                <a:moveTo>
                  <a:pt x="0" y="0"/>
                </a:moveTo>
                <a:lnTo>
                  <a:pt x="4636151" y="0"/>
                </a:lnTo>
                <a:lnTo>
                  <a:pt x="4636151" y="3477113"/>
                </a:lnTo>
                <a:lnTo>
                  <a:pt x="0" y="3477113"/>
                </a:lnTo>
                <a:lnTo>
                  <a:pt x="0" y="0"/>
                </a:lnTo>
                <a:close/>
              </a:path>
            </a:pathLst>
          </a:custGeom>
          <a:blipFill>
            <a:blip r:embed="rId7"/>
            <a:stretch>
              <a:fillRect l="0" t="0" r="0" b="0"/>
            </a:stretch>
          </a:blipFill>
        </p:spPr>
      </p:sp>
      <p:sp>
        <p:nvSpPr>
          <p:cNvPr name="TextBox 8" id="8"/>
          <p:cNvSpPr txBox="true"/>
          <p:nvPr/>
        </p:nvSpPr>
        <p:spPr>
          <a:xfrm rot="0">
            <a:off x="15879173" y="1733329"/>
            <a:ext cx="1865640" cy="874731"/>
          </a:xfrm>
          <a:prstGeom prst="rect">
            <a:avLst/>
          </a:prstGeom>
        </p:spPr>
        <p:txBody>
          <a:bodyPr anchor="t" rtlCol="false" tIns="0" lIns="0" bIns="0" rIns="0">
            <a:spAutoFit/>
          </a:bodyPr>
          <a:lstStyle/>
          <a:p>
            <a:pPr algn="ctr" marL="0" indent="0" lvl="0">
              <a:lnSpc>
                <a:spcPts val="2394"/>
              </a:lnSpc>
              <a:spcBef>
                <a:spcPct val="0"/>
              </a:spcBef>
            </a:pPr>
            <a:r>
              <a:rPr lang="en-US" b="true" sz="1735" spc="170">
                <a:solidFill>
                  <a:srgbClr val="231F20"/>
                </a:solidFill>
                <a:latin typeface="Montserrat Classic Bold"/>
                <a:ea typeface="Montserrat Classic Bold"/>
                <a:cs typeface="Montserrat Classic Bold"/>
                <a:sym typeface="Montserrat Classic Bold"/>
              </a:rPr>
              <a:t>ULAŞIM IÇ VE DIŞ TICARET A.Ş</a:t>
            </a:r>
          </a:p>
        </p:txBody>
      </p:sp>
      <p:sp>
        <p:nvSpPr>
          <p:cNvPr name="Freeform 9" id="9"/>
          <p:cNvSpPr/>
          <p:nvPr/>
        </p:nvSpPr>
        <p:spPr>
          <a:xfrm flipH="false" flipV="false" rot="0">
            <a:off x="7697376" y="8341238"/>
            <a:ext cx="2751186" cy="1834124"/>
          </a:xfrm>
          <a:custGeom>
            <a:avLst/>
            <a:gdLst/>
            <a:ahLst/>
            <a:cxnLst/>
            <a:rect r="r" b="b" t="t" l="l"/>
            <a:pathLst>
              <a:path h="1834124" w="2751186">
                <a:moveTo>
                  <a:pt x="0" y="0"/>
                </a:moveTo>
                <a:lnTo>
                  <a:pt x="2751186" y="0"/>
                </a:lnTo>
                <a:lnTo>
                  <a:pt x="2751186" y="1834124"/>
                </a:lnTo>
                <a:lnTo>
                  <a:pt x="0" y="1834124"/>
                </a:lnTo>
                <a:lnTo>
                  <a:pt x="0" y="0"/>
                </a:lnTo>
                <a:close/>
              </a:path>
            </a:pathLst>
          </a:custGeom>
          <a:blipFill>
            <a:blip r:embed="rId8"/>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A1A1A"/>
            </a:solidFill>
          </p:spPr>
        </p:sp>
        <p:sp>
          <p:nvSpPr>
            <p:cNvPr name="TextBox 5" id="5"/>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2163000" y="3439764"/>
            <a:ext cx="4473739" cy="636748"/>
            <a:chOff x="0" y="0"/>
            <a:chExt cx="1178269" cy="167703"/>
          </a:xfrm>
        </p:grpSpPr>
        <p:sp>
          <p:nvSpPr>
            <p:cNvPr name="Freeform 9" id="9"/>
            <p:cNvSpPr/>
            <p:nvPr/>
          </p:nvSpPr>
          <p:spPr>
            <a:xfrm flipH="false" flipV="false" rot="0">
              <a:off x="0" y="0"/>
              <a:ext cx="1178269" cy="167703"/>
            </a:xfrm>
            <a:custGeom>
              <a:avLst/>
              <a:gdLst/>
              <a:ahLst/>
              <a:cxnLst/>
              <a:rect r="r" b="b" t="t" l="l"/>
              <a:pathLst>
                <a:path h="167703" w="1178269">
                  <a:moveTo>
                    <a:pt x="0" y="0"/>
                  </a:moveTo>
                  <a:lnTo>
                    <a:pt x="1178269" y="0"/>
                  </a:lnTo>
                  <a:lnTo>
                    <a:pt x="1178269" y="167703"/>
                  </a:lnTo>
                  <a:lnTo>
                    <a:pt x="0" y="167703"/>
                  </a:lnTo>
                  <a:close/>
                </a:path>
              </a:pathLst>
            </a:custGeom>
            <a:solidFill>
              <a:srgbClr val="1A1A1A"/>
            </a:solidFill>
          </p:spPr>
        </p:sp>
        <p:sp>
          <p:nvSpPr>
            <p:cNvPr name="TextBox 10" id="10"/>
            <p:cNvSpPr txBox="true"/>
            <p:nvPr/>
          </p:nvSpPr>
          <p:spPr>
            <a:xfrm>
              <a:off x="0" y="-57150"/>
              <a:ext cx="1178269" cy="224853"/>
            </a:xfrm>
            <a:prstGeom prst="rect">
              <a:avLst/>
            </a:prstGeom>
          </p:spPr>
          <p:txBody>
            <a:bodyPr anchor="ctr" rtlCol="false" tIns="50800" lIns="50800" bIns="50800" rIns="50800"/>
            <a:lstStyle/>
            <a:p>
              <a:pPr algn="ctr" marL="0" indent="0" lvl="0">
                <a:lnSpc>
                  <a:spcPts val="4114"/>
                </a:lnSpc>
                <a:spcBef>
                  <a:spcPct val="0"/>
                </a:spcBef>
              </a:pPr>
              <a:r>
                <a:rPr lang="en-US" sz="2981" i="true" spc="29">
                  <a:solidFill>
                    <a:srgbClr val="FFFFFF"/>
                  </a:solidFill>
                  <a:latin typeface="DM Sans Italics"/>
                  <a:ea typeface="DM Sans Italics"/>
                  <a:cs typeface="DM Sans Italics"/>
                  <a:sym typeface="DM Sans Italics"/>
                </a:rPr>
                <a:t>ESP8266</a:t>
              </a:r>
            </a:p>
          </p:txBody>
        </p:sp>
      </p:grpSp>
      <p:grpSp>
        <p:nvGrpSpPr>
          <p:cNvPr name="Group 11" id="11"/>
          <p:cNvGrpSpPr/>
          <p:nvPr/>
        </p:nvGrpSpPr>
        <p:grpSpPr>
          <a:xfrm rot="0">
            <a:off x="6893475" y="3510391"/>
            <a:ext cx="9034431" cy="2808103"/>
            <a:chOff x="0" y="0"/>
            <a:chExt cx="1744696" cy="542290"/>
          </a:xfrm>
        </p:grpSpPr>
        <p:sp>
          <p:nvSpPr>
            <p:cNvPr name="Freeform 12" id="12"/>
            <p:cNvSpPr/>
            <p:nvPr/>
          </p:nvSpPr>
          <p:spPr>
            <a:xfrm flipH="false" flipV="false" rot="0">
              <a:off x="0" y="0"/>
              <a:ext cx="1744696" cy="542290"/>
            </a:xfrm>
            <a:custGeom>
              <a:avLst/>
              <a:gdLst/>
              <a:ahLst/>
              <a:cxnLst/>
              <a:rect r="r" b="b" t="t" l="l"/>
              <a:pathLst>
                <a:path h="542290" w="1744696">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sp>
        <p:sp>
          <p:nvSpPr>
            <p:cNvPr name="TextBox 13" id="13"/>
            <p:cNvSpPr txBox="true"/>
            <p:nvPr/>
          </p:nvSpPr>
          <p:spPr>
            <a:xfrm>
              <a:off x="0" y="-19050"/>
              <a:ext cx="1744696" cy="561340"/>
            </a:xfrm>
            <a:prstGeom prst="rect">
              <a:avLst/>
            </a:prstGeom>
          </p:spPr>
          <p:txBody>
            <a:bodyPr anchor="ctr" rtlCol="false" tIns="50800" lIns="50800" bIns="50800" rIns="50800"/>
            <a:lstStyle/>
            <a:p>
              <a:pPr algn="ctr">
                <a:lnSpc>
                  <a:spcPts val="2859"/>
                </a:lnSpc>
              </a:pPr>
            </a:p>
          </p:txBody>
        </p:sp>
      </p:grpSp>
      <p:grpSp>
        <p:nvGrpSpPr>
          <p:cNvPr name="Group 14" id="14"/>
          <p:cNvGrpSpPr/>
          <p:nvPr/>
        </p:nvGrpSpPr>
        <p:grpSpPr>
          <a:xfrm rot="0">
            <a:off x="11410691" y="6504266"/>
            <a:ext cx="4473739" cy="636748"/>
            <a:chOff x="0" y="0"/>
            <a:chExt cx="1178269" cy="167703"/>
          </a:xfrm>
        </p:grpSpPr>
        <p:sp>
          <p:nvSpPr>
            <p:cNvPr name="Freeform 15" id="15"/>
            <p:cNvSpPr/>
            <p:nvPr/>
          </p:nvSpPr>
          <p:spPr>
            <a:xfrm flipH="false" flipV="false" rot="0">
              <a:off x="0" y="0"/>
              <a:ext cx="1178269" cy="167703"/>
            </a:xfrm>
            <a:custGeom>
              <a:avLst/>
              <a:gdLst/>
              <a:ahLst/>
              <a:cxnLst/>
              <a:rect r="r" b="b" t="t" l="l"/>
              <a:pathLst>
                <a:path h="167703" w="1178269">
                  <a:moveTo>
                    <a:pt x="0" y="0"/>
                  </a:moveTo>
                  <a:lnTo>
                    <a:pt x="1178269" y="0"/>
                  </a:lnTo>
                  <a:lnTo>
                    <a:pt x="1178269" y="167703"/>
                  </a:lnTo>
                  <a:lnTo>
                    <a:pt x="0" y="167703"/>
                  </a:lnTo>
                  <a:close/>
                </a:path>
              </a:pathLst>
            </a:custGeom>
            <a:solidFill>
              <a:srgbClr val="1A1A1A"/>
            </a:solidFill>
          </p:spPr>
        </p:sp>
        <p:sp>
          <p:nvSpPr>
            <p:cNvPr name="TextBox 16" id="16"/>
            <p:cNvSpPr txBox="true"/>
            <p:nvPr/>
          </p:nvSpPr>
          <p:spPr>
            <a:xfrm>
              <a:off x="0" y="-57150"/>
              <a:ext cx="1178269" cy="224853"/>
            </a:xfrm>
            <a:prstGeom prst="rect">
              <a:avLst/>
            </a:prstGeom>
          </p:spPr>
          <p:txBody>
            <a:bodyPr anchor="ctr" rtlCol="false" tIns="50800" lIns="50800" bIns="50800" rIns="50800"/>
            <a:lstStyle/>
            <a:p>
              <a:pPr algn="ctr" marL="0" indent="0" lvl="0">
                <a:lnSpc>
                  <a:spcPts val="4114"/>
                </a:lnSpc>
                <a:spcBef>
                  <a:spcPct val="0"/>
                </a:spcBef>
              </a:pPr>
              <a:r>
                <a:rPr lang="en-US" sz="2981" i="true" spc="29">
                  <a:solidFill>
                    <a:srgbClr val="FFFFFF"/>
                  </a:solidFill>
                  <a:latin typeface="DM Sans Italics"/>
                  <a:ea typeface="DM Sans Italics"/>
                  <a:cs typeface="DM Sans Italics"/>
                  <a:sym typeface="DM Sans Italics"/>
                </a:rPr>
                <a:t>ESP32</a:t>
              </a:r>
            </a:p>
          </p:txBody>
        </p:sp>
      </p:grpSp>
      <p:grpSp>
        <p:nvGrpSpPr>
          <p:cNvPr name="Group 17" id="17"/>
          <p:cNvGrpSpPr/>
          <p:nvPr/>
        </p:nvGrpSpPr>
        <p:grpSpPr>
          <a:xfrm rot="0">
            <a:off x="2179166" y="6572062"/>
            <a:ext cx="9034431" cy="2808103"/>
            <a:chOff x="0" y="0"/>
            <a:chExt cx="1744696" cy="542290"/>
          </a:xfrm>
        </p:grpSpPr>
        <p:sp>
          <p:nvSpPr>
            <p:cNvPr name="Freeform 18" id="18"/>
            <p:cNvSpPr/>
            <p:nvPr/>
          </p:nvSpPr>
          <p:spPr>
            <a:xfrm flipH="false" flipV="false" rot="0">
              <a:off x="0" y="0"/>
              <a:ext cx="1744696" cy="542290"/>
            </a:xfrm>
            <a:custGeom>
              <a:avLst/>
              <a:gdLst/>
              <a:ahLst/>
              <a:cxnLst/>
              <a:rect r="r" b="b" t="t" l="l"/>
              <a:pathLst>
                <a:path h="542290" w="1744696">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sp>
        <p:sp>
          <p:nvSpPr>
            <p:cNvPr name="TextBox 19" id="19"/>
            <p:cNvSpPr txBox="true"/>
            <p:nvPr/>
          </p:nvSpPr>
          <p:spPr>
            <a:xfrm>
              <a:off x="0" y="-19050"/>
              <a:ext cx="1744696" cy="561340"/>
            </a:xfrm>
            <a:prstGeom prst="rect">
              <a:avLst/>
            </a:prstGeom>
          </p:spPr>
          <p:txBody>
            <a:bodyPr anchor="ctr" rtlCol="false" tIns="50800" lIns="50800" bIns="50800" rIns="50800"/>
            <a:lstStyle/>
            <a:p>
              <a:pPr algn="ctr">
                <a:lnSpc>
                  <a:spcPts val="2859"/>
                </a:lnSpc>
              </a:pPr>
            </a:p>
          </p:txBody>
        </p:sp>
      </p:grpSp>
      <p:sp>
        <p:nvSpPr>
          <p:cNvPr name="Freeform 20" id="20"/>
          <p:cNvSpPr/>
          <p:nvPr/>
        </p:nvSpPr>
        <p:spPr>
          <a:xfrm flipH="false" flipV="false" rot="0">
            <a:off x="12467482" y="7331514"/>
            <a:ext cx="2360158" cy="2048651"/>
          </a:xfrm>
          <a:custGeom>
            <a:avLst/>
            <a:gdLst/>
            <a:ahLst/>
            <a:cxnLst/>
            <a:rect r="r" b="b" t="t" l="l"/>
            <a:pathLst>
              <a:path h="2048651" w="2360158">
                <a:moveTo>
                  <a:pt x="0" y="0"/>
                </a:moveTo>
                <a:lnTo>
                  <a:pt x="2360158" y="0"/>
                </a:lnTo>
                <a:lnTo>
                  <a:pt x="2360158" y="2048652"/>
                </a:lnTo>
                <a:lnTo>
                  <a:pt x="0" y="2048652"/>
                </a:lnTo>
                <a:lnTo>
                  <a:pt x="0" y="0"/>
                </a:lnTo>
                <a:close/>
              </a:path>
            </a:pathLst>
          </a:custGeom>
          <a:blipFill>
            <a:blip r:embed="rId5"/>
            <a:stretch>
              <a:fillRect l="-5666" t="-2911" r="-14453" b="-2911"/>
            </a:stretch>
          </a:blipFill>
        </p:spPr>
      </p:sp>
      <p:sp>
        <p:nvSpPr>
          <p:cNvPr name="Freeform 21" id="21"/>
          <p:cNvSpPr/>
          <p:nvPr/>
        </p:nvSpPr>
        <p:spPr>
          <a:xfrm flipH="false" flipV="false" rot="0">
            <a:off x="2851241" y="4174732"/>
            <a:ext cx="3097257" cy="2195860"/>
          </a:xfrm>
          <a:custGeom>
            <a:avLst/>
            <a:gdLst/>
            <a:ahLst/>
            <a:cxnLst/>
            <a:rect r="r" b="b" t="t" l="l"/>
            <a:pathLst>
              <a:path h="2195860" w="3097257">
                <a:moveTo>
                  <a:pt x="0" y="0"/>
                </a:moveTo>
                <a:lnTo>
                  <a:pt x="3097257" y="0"/>
                </a:lnTo>
                <a:lnTo>
                  <a:pt x="3097257" y="2195860"/>
                </a:lnTo>
                <a:lnTo>
                  <a:pt x="0" y="2195860"/>
                </a:lnTo>
                <a:lnTo>
                  <a:pt x="0" y="0"/>
                </a:lnTo>
                <a:close/>
              </a:path>
            </a:pathLst>
          </a:custGeom>
          <a:blipFill>
            <a:blip r:embed="rId6"/>
            <a:stretch>
              <a:fillRect l="0" t="-20524" r="0" b="-20524"/>
            </a:stretch>
          </a:blipFill>
        </p:spPr>
      </p:sp>
      <p:sp>
        <p:nvSpPr>
          <p:cNvPr name="TextBox 22" id="22"/>
          <p:cNvSpPr txBox="true"/>
          <p:nvPr/>
        </p:nvSpPr>
        <p:spPr>
          <a:xfrm rot="0">
            <a:off x="3690980" y="1232286"/>
            <a:ext cx="10906040" cy="1349947"/>
          </a:xfrm>
          <a:prstGeom prst="rect">
            <a:avLst/>
          </a:prstGeom>
        </p:spPr>
        <p:txBody>
          <a:bodyPr anchor="t" rtlCol="false" tIns="0" lIns="0" bIns="0" rIns="0">
            <a:spAutoFit/>
          </a:bodyPr>
          <a:lstStyle/>
          <a:p>
            <a:pPr algn="ctr">
              <a:lnSpc>
                <a:spcPts val="11082"/>
              </a:lnSpc>
            </a:pPr>
            <a:r>
              <a:rPr lang="en-US" b="true" sz="8030" spc="786">
                <a:solidFill>
                  <a:srgbClr val="FFFFFF"/>
                </a:solidFill>
                <a:latin typeface="Oswald Bold"/>
                <a:ea typeface="Oswald Bold"/>
                <a:cs typeface="Oswald Bold"/>
                <a:sym typeface="Oswald Bold"/>
              </a:rPr>
              <a:t>SİSTEM MİMARİSİ</a:t>
            </a:r>
          </a:p>
        </p:txBody>
      </p:sp>
      <p:sp>
        <p:nvSpPr>
          <p:cNvPr name="TextBox 23" id="23"/>
          <p:cNvSpPr txBox="true"/>
          <p:nvPr/>
        </p:nvSpPr>
        <p:spPr>
          <a:xfrm rot="0">
            <a:off x="6893475" y="3723521"/>
            <a:ext cx="8990955" cy="1753246"/>
          </a:xfrm>
          <a:prstGeom prst="rect">
            <a:avLst/>
          </a:prstGeom>
        </p:spPr>
        <p:txBody>
          <a:bodyPr anchor="t" rtlCol="false" tIns="0" lIns="0" bIns="0" rIns="0">
            <a:spAutoFit/>
          </a:bodyPr>
          <a:lstStyle/>
          <a:p>
            <a:pPr algn="just" marL="443686" indent="-221843" lvl="1">
              <a:lnSpc>
                <a:spcPts val="2835"/>
              </a:lnSpc>
              <a:buFont typeface="Arial"/>
              <a:buChar char="•"/>
            </a:pPr>
            <a:r>
              <a:rPr lang="en-US" sz="2055" spc="201">
                <a:solidFill>
                  <a:srgbClr val="231F20"/>
                </a:solidFill>
                <a:latin typeface="DM Sans"/>
                <a:ea typeface="DM Sans"/>
                <a:cs typeface="DM Sans"/>
                <a:sym typeface="DM Sans"/>
              </a:rPr>
              <a:t>Wi-Fi ve AWS bağlantılarını gerçekleştirir.</a:t>
            </a:r>
          </a:p>
          <a:p>
            <a:pPr algn="just" marL="443686" indent="-221843" lvl="1">
              <a:lnSpc>
                <a:spcPts val="2835"/>
              </a:lnSpc>
              <a:buFont typeface="Arial"/>
              <a:buChar char="•"/>
            </a:pPr>
            <a:r>
              <a:rPr lang="en-US" sz="2055" spc="201">
                <a:solidFill>
                  <a:srgbClr val="231F20"/>
                </a:solidFill>
                <a:latin typeface="DM Sans"/>
                <a:ea typeface="DM Sans"/>
                <a:cs typeface="DM Sans"/>
                <a:sym typeface="DM Sans"/>
              </a:rPr>
              <a:t>UART hattını sürekli dinler.</a:t>
            </a:r>
          </a:p>
          <a:p>
            <a:pPr algn="just" marL="443686" indent="-221843" lvl="1">
              <a:lnSpc>
                <a:spcPts val="2835"/>
              </a:lnSpc>
              <a:buFont typeface="Arial"/>
              <a:buChar char="•"/>
            </a:pPr>
            <a:r>
              <a:rPr lang="en-US" sz="2055" spc="201">
                <a:solidFill>
                  <a:srgbClr val="231F20"/>
                </a:solidFill>
                <a:latin typeface="DM Sans"/>
                <a:ea typeface="DM Sans"/>
                <a:cs typeface="DM Sans"/>
                <a:sym typeface="DM Sans"/>
              </a:rPr>
              <a:t>STM32 F303‘ten mesaj geliyorsa gelen mesajları formatlar.</a:t>
            </a:r>
          </a:p>
          <a:p>
            <a:pPr algn="just" marL="443686" indent="-221843" lvl="1">
              <a:lnSpc>
                <a:spcPts val="2835"/>
              </a:lnSpc>
              <a:buFont typeface="Arial"/>
              <a:buChar char="•"/>
            </a:pPr>
            <a:r>
              <a:rPr lang="en-US" sz="2055" spc="201">
                <a:solidFill>
                  <a:srgbClr val="231F20"/>
                </a:solidFill>
                <a:latin typeface="DM Sans"/>
                <a:ea typeface="DM Sans"/>
                <a:cs typeface="DM Sans"/>
                <a:sym typeface="DM Sans"/>
              </a:rPr>
              <a:t>Mesajları belli periyotlarla tek tek olmak üzere sunucuya gönderir.</a:t>
            </a:r>
          </a:p>
        </p:txBody>
      </p:sp>
      <p:sp>
        <p:nvSpPr>
          <p:cNvPr name="TextBox 24" id="24"/>
          <p:cNvSpPr txBox="true"/>
          <p:nvPr/>
        </p:nvSpPr>
        <p:spPr>
          <a:xfrm rot="0">
            <a:off x="2179166" y="6533962"/>
            <a:ext cx="8889775" cy="2810408"/>
          </a:xfrm>
          <a:prstGeom prst="rect">
            <a:avLst/>
          </a:prstGeom>
        </p:spPr>
        <p:txBody>
          <a:bodyPr anchor="t" rtlCol="false" tIns="0" lIns="0" bIns="0" rIns="0">
            <a:spAutoFit/>
          </a:bodyPr>
          <a:lstStyle/>
          <a:p>
            <a:pPr algn="just" marL="444755" indent="-222377" lvl="1">
              <a:lnSpc>
                <a:spcPts val="2842"/>
              </a:lnSpc>
              <a:buFont typeface="Arial"/>
              <a:buChar char="•"/>
            </a:pPr>
            <a:r>
              <a:rPr lang="en-US" sz="2060" spc="201">
                <a:solidFill>
                  <a:srgbClr val="231F20"/>
                </a:solidFill>
                <a:latin typeface="DM Sans"/>
                <a:ea typeface="DM Sans"/>
                <a:cs typeface="DM Sans"/>
                <a:sym typeface="DM Sans"/>
              </a:rPr>
              <a:t>Wi-Fi ve AWS bağlantılarını gerçekleştirir.</a:t>
            </a:r>
          </a:p>
          <a:p>
            <a:pPr algn="just" marL="444755" indent="-222377" lvl="1">
              <a:lnSpc>
                <a:spcPts val="2842"/>
              </a:lnSpc>
              <a:buFont typeface="Arial"/>
              <a:buChar char="•"/>
            </a:pPr>
            <a:r>
              <a:rPr lang="en-US" sz="2060" spc="201">
                <a:solidFill>
                  <a:srgbClr val="231F20"/>
                </a:solidFill>
                <a:latin typeface="DM Sans"/>
                <a:ea typeface="DM Sans"/>
                <a:cs typeface="DM Sans"/>
                <a:sym typeface="DM Sans"/>
              </a:rPr>
              <a:t>2 UART hattını da sürekli dinler.</a:t>
            </a:r>
          </a:p>
          <a:p>
            <a:pPr algn="just" marL="444755" indent="-222377" lvl="1">
              <a:lnSpc>
                <a:spcPts val="2842"/>
              </a:lnSpc>
              <a:buFont typeface="Arial"/>
              <a:buChar char="•"/>
            </a:pPr>
            <a:r>
              <a:rPr lang="en-US" sz="2060" spc="201">
                <a:solidFill>
                  <a:srgbClr val="231F20"/>
                </a:solidFill>
                <a:latin typeface="DM Sans"/>
                <a:ea typeface="DM Sans"/>
                <a:cs typeface="DM Sans"/>
                <a:sym typeface="DM Sans"/>
              </a:rPr>
              <a:t>STM32 F303'ten gelen mesajları formatlayarak sunucuya gönderir.</a:t>
            </a:r>
          </a:p>
          <a:p>
            <a:pPr algn="just" marL="444755" indent="-222377" lvl="1">
              <a:lnSpc>
                <a:spcPts val="2842"/>
              </a:lnSpc>
              <a:buFont typeface="Arial"/>
              <a:buChar char="•"/>
            </a:pPr>
            <a:r>
              <a:rPr lang="en-US" sz="2060" spc="201">
                <a:solidFill>
                  <a:srgbClr val="231F20"/>
                </a:solidFill>
                <a:latin typeface="DM Sans"/>
                <a:ea typeface="DM Sans"/>
                <a:cs typeface="DM Sans"/>
                <a:sym typeface="DM Sans"/>
              </a:rPr>
              <a:t>Mesajları belli periyotlarla tek tek olmak üzere sunucuya gönderir.</a:t>
            </a:r>
          </a:p>
          <a:p>
            <a:pPr algn="just" marL="444755" indent="-222377" lvl="1">
              <a:lnSpc>
                <a:spcPts val="2842"/>
              </a:lnSpc>
              <a:buFont typeface="Arial"/>
              <a:buChar char="•"/>
            </a:pPr>
            <a:r>
              <a:rPr lang="en-US" sz="2060" spc="201">
                <a:solidFill>
                  <a:srgbClr val="231F20"/>
                </a:solidFill>
                <a:latin typeface="DM Sans"/>
                <a:ea typeface="DM Sans"/>
                <a:cs typeface="DM Sans"/>
                <a:sym typeface="DM Sans"/>
              </a:rPr>
              <a:t>STM32 F446'dan gelen uyarı mesajının ardından SD karttaki ASC dosyasını sunucuya yükler.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DAGcwQ3YFTQ</dc:identifier>
  <dcterms:modified xsi:type="dcterms:W3CDTF">2011-08-01T06:04:30Z</dcterms:modified>
  <cp:revision>1</cp:revision>
  <dc:title>İmep Sunumu</dc:title>
</cp:coreProperties>
</file>